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7" r:id="rId2"/>
  </p:sldMasterIdLst>
  <p:notesMasterIdLst>
    <p:notesMasterId r:id="rId19"/>
  </p:notesMasterIdLst>
  <p:sldIdLst>
    <p:sldId id="1351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1357" r:id="rId11"/>
    <p:sldId id="1358" r:id="rId12"/>
    <p:sldId id="1359" r:id="rId13"/>
    <p:sldId id="274" r:id="rId14"/>
    <p:sldId id="275" r:id="rId15"/>
    <p:sldId id="276" r:id="rId16"/>
    <p:sldId id="278" r:id="rId17"/>
    <p:sldId id="28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C53"/>
    <a:srgbClr val="FABEAF"/>
    <a:srgbClr val="319CA4"/>
    <a:srgbClr val="E1F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FD3AB7-1907-4B2F-BBF5-DBB4956037F3}" v="1723" dt="2024-09-24T03:15:04.824"/>
  </p1510:revLst>
</p1510:revInfo>
</file>

<file path=ppt/tableStyles.xml><?xml version="1.0" encoding="utf-8"?>
<a:tblStyleLst xmlns:a="http://schemas.openxmlformats.org/drawingml/2006/main" def="{D7DFBC27-E43F-4F11-BE1E-14F4F9935311}">
  <a:tblStyle styleId="{D7DFBC27-E43F-4F11-BE1E-14F4F99353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34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8aee17121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8aee17121f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28aee17121f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6669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249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658875" y="6495713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Text">
  <p:cSld name="Three Column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43444" y="0"/>
            <a:ext cx="10552176" cy="85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819912" y="2305049"/>
            <a:ext cx="3246120" cy="88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819912" y="3326894"/>
            <a:ext cx="3246120" cy="272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3"/>
          </p:nvPr>
        </p:nvSpPr>
        <p:spPr>
          <a:xfrm>
            <a:off x="4472940" y="2305049"/>
            <a:ext cx="3246120" cy="88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4"/>
          </p:nvPr>
        </p:nvSpPr>
        <p:spPr>
          <a:xfrm>
            <a:off x="4472940" y="3326894"/>
            <a:ext cx="3246120" cy="272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11658875" y="6455956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5"/>
          </p:nvPr>
        </p:nvSpPr>
        <p:spPr>
          <a:xfrm>
            <a:off x="8125969" y="2305049"/>
            <a:ext cx="3246120" cy="88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6"/>
          </p:nvPr>
        </p:nvSpPr>
        <p:spPr>
          <a:xfrm>
            <a:off x="8125969" y="3326894"/>
            <a:ext cx="3246120" cy="272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">
  <p:cSld name="Key Statem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ftr" idx="11"/>
          </p:nvPr>
        </p:nvSpPr>
        <p:spPr>
          <a:xfrm>
            <a:off x="6289617" y="412965"/>
            <a:ext cx="33375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9671049" y="412965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1337953" y="2064678"/>
            <a:ext cx="9516094" cy="272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Light">
  <p:cSld name="1_Blank Ligh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 Image">
  <p:cSld name="Key Statement Imag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97" name="Google Shape;97;p16"/>
          <p:cNvSpPr txBox="1">
            <a:spLocks noGrp="1"/>
          </p:cNvSpPr>
          <p:nvPr>
            <p:ph type="ftr" idx="11"/>
          </p:nvPr>
        </p:nvSpPr>
        <p:spPr>
          <a:xfrm>
            <a:off x="6289617" y="412965"/>
            <a:ext cx="33375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9671049" y="412965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>
            <a:off x="1337953" y="2064678"/>
            <a:ext cx="9516094" cy="272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0" y="-376909"/>
            <a:ext cx="12192000" cy="236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Copy paste the logo from the master slide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59957" y="409906"/>
            <a:ext cx="1115306" cy="25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ftr" idx="11"/>
          </p:nvPr>
        </p:nvSpPr>
        <p:spPr>
          <a:xfrm>
            <a:off x="6289617" y="412965"/>
            <a:ext cx="33375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9671049" y="412965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59957" y="409906"/>
            <a:ext cx="1115306" cy="25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Blank Ligh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ftr" idx="11"/>
          </p:nvPr>
        </p:nvSpPr>
        <p:spPr>
          <a:xfrm>
            <a:off x="6289617" y="412965"/>
            <a:ext cx="33375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9671049" y="412965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05026" y="259090"/>
            <a:ext cx="1115306" cy="25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d Slide">
  <p:cSld name="1_End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 rot="10800000">
            <a:off x="0" y="1234440"/>
            <a:ext cx="10725150" cy="4389120"/>
          </a:xfrm>
          <a:custGeom>
            <a:avLst/>
            <a:gdLst/>
            <a:ahLst/>
            <a:cxnLst/>
            <a:rect l="l" t="t" r="r" b="b"/>
            <a:pathLst>
              <a:path w="11479939" h="4389120" extrusionOk="0">
                <a:moveTo>
                  <a:pt x="683808" y="0"/>
                </a:moveTo>
                <a:lnTo>
                  <a:pt x="11479939" y="0"/>
                </a:lnTo>
                <a:lnTo>
                  <a:pt x="11479939" y="164696"/>
                </a:lnTo>
                <a:lnTo>
                  <a:pt x="835690" y="164696"/>
                </a:lnTo>
                <a:lnTo>
                  <a:pt x="203200" y="4224424"/>
                </a:lnTo>
                <a:lnTo>
                  <a:pt x="11479939" y="4224424"/>
                </a:lnTo>
                <a:lnTo>
                  <a:pt x="11479939" y="4389120"/>
                </a:lnTo>
                <a:lnTo>
                  <a:pt x="0" y="4389120"/>
                </a:lnTo>
                <a:lnTo>
                  <a:pt x="6838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/>
          </p:nvPr>
        </p:nvSpPr>
        <p:spPr>
          <a:xfrm>
            <a:off x="913810" y="2251347"/>
            <a:ext cx="8229600" cy="97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Arial"/>
              <a:buNone/>
              <a:defRPr sz="6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913810" y="3627847"/>
            <a:ext cx="593149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913810" y="4363284"/>
            <a:ext cx="4326405" cy="79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mage">
  <p:cSld name="Cover Imag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913810" y="5452756"/>
            <a:ext cx="813816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ctrTitle"/>
          </p:nvPr>
        </p:nvSpPr>
        <p:spPr>
          <a:xfrm>
            <a:off x="907460" y="1699988"/>
            <a:ext cx="8229600" cy="259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23564" y="0"/>
            <a:ext cx="10552176" cy="85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819912" y="2305049"/>
            <a:ext cx="5095102" cy="88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2"/>
          </p:nvPr>
        </p:nvSpPr>
        <p:spPr>
          <a:xfrm>
            <a:off x="6276986" y="2305049"/>
            <a:ext cx="5095102" cy="88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3"/>
          </p:nvPr>
        </p:nvSpPr>
        <p:spPr>
          <a:xfrm>
            <a:off x="6276995" y="3326894"/>
            <a:ext cx="5095093" cy="272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11604869" y="6459969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75740" y="302304"/>
            <a:ext cx="1115306" cy="25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>
            <a:off x="913810" y="2251347"/>
            <a:ext cx="8229600" cy="97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Arial"/>
              <a:buNone/>
              <a:defRPr sz="6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913810" y="3627847"/>
            <a:ext cx="593149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2"/>
          </p:nvPr>
        </p:nvSpPr>
        <p:spPr>
          <a:xfrm>
            <a:off x="913810" y="4363284"/>
            <a:ext cx="4326405" cy="79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>
            <a:spLocks noGrp="1"/>
          </p:cNvSpPr>
          <p:nvPr>
            <p:ph type="pic" idx="2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2" name="Google Shape;132;p23"/>
          <p:cNvGrpSpPr/>
          <p:nvPr/>
        </p:nvGrpSpPr>
        <p:grpSpPr>
          <a:xfrm>
            <a:off x="107453" y="823711"/>
            <a:ext cx="12017019" cy="249958"/>
            <a:chOff x="107453" y="823711"/>
            <a:chExt cx="12017019" cy="249958"/>
          </a:xfrm>
        </p:grpSpPr>
        <p:cxnSp>
          <p:nvCxnSpPr>
            <p:cNvPr id="133" name="Google Shape;133;p23"/>
            <p:cNvCxnSpPr>
              <a:endCxn id="134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134" name="Google Shape;134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>
            <a:spLocks noGrp="1"/>
          </p:cNvSpPr>
          <p:nvPr>
            <p:ph type="pic" idx="2"/>
          </p:nvPr>
        </p:nvSpPr>
        <p:spPr>
          <a:xfrm>
            <a:off x="5557203" y="0"/>
            <a:ext cx="3128962" cy="211328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4"/>
          <p:cNvSpPr>
            <a:spLocks noGrp="1"/>
          </p:cNvSpPr>
          <p:nvPr>
            <p:ph type="pic" idx="3"/>
          </p:nvPr>
        </p:nvSpPr>
        <p:spPr>
          <a:xfrm>
            <a:off x="5557203" y="2113281"/>
            <a:ext cx="3128962" cy="241808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4"/>
          <p:cNvSpPr>
            <a:spLocks noGrp="1"/>
          </p:cNvSpPr>
          <p:nvPr>
            <p:ph type="pic" idx="4"/>
          </p:nvPr>
        </p:nvSpPr>
        <p:spPr>
          <a:xfrm>
            <a:off x="5557203" y="4531361"/>
            <a:ext cx="3128962" cy="23266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>
            <a:spLocks noGrp="1"/>
          </p:cNvSpPr>
          <p:nvPr>
            <p:ph type="pic" idx="2"/>
          </p:nvPr>
        </p:nvSpPr>
        <p:spPr>
          <a:xfrm>
            <a:off x="9153525" y="0"/>
            <a:ext cx="3038475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>
            <a:spLocks noGrp="1"/>
          </p:cNvSpPr>
          <p:nvPr>
            <p:ph type="pic" idx="2"/>
          </p:nvPr>
        </p:nvSpPr>
        <p:spPr>
          <a:xfrm>
            <a:off x="1087438" y="447674"/>
            <a:ext cx="2884487" cy="50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>
            <a:spLocks noGrp="1"/>
          </p:cNvSpPr>
          <p:nvPr>
            <p:ph type="pic" idx="2"/>
          </p:nvPr>
        </p:nvSpPr>
        <p:spPr>
          <a:xfrm>
            <a:off x="1087438" y="447674"/>
            <a:ext cx="2884487" cy="50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45" name="Google Shape;145;p27"/>
          <p:cNvSpPr>
            <a:spLocks noGrp="1"/>
          </p:cNvSpPr>
          <p:nvPr>
            <p:ph type="pic" idx="3"/>
          </p:nvPr>
        </p:nvSpPr>
        <p:spPr>
          <a:xfrm>
            <a:off x="4145598" y="447674"/>
            <a:ext cx="2884487" cy="50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>
            <a:spLocks noGrp="1"/>
          </p:cNvSpPr>
          <p:nvPr>
            <p:ph type="pic" idx="2"/>
          </p:nvPr>
        </p:nvSpPr>
        <p:spPr>
          <a:xfrm>
            <a:off x="1087438" y="447674"/>
            <a:ext cx="2884487" cy="50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48" name="Google Shape;148;p28"/>
          <p:cNvSpPr>
            <a:spLocks noGrp="1"/>
          </p:cNvSpPr>
          <p:nvPr>
            <p:ph type="pic" idx="3"/>
          </p:nvPr>
        </p:nvSpPr>
        <p:spPr>
          <a:xfrm>
            <a:off x="4145598" y="447674"/>
            <a:ext cx="2884487" cy="50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49" name="Google Shape;149;p28"/>
          <p:cNvSpPr>
            <a:spLocks noGrp="1"/>
          </p:cNvSpPr>
          <p:nvPr>
            <p:ph type="pic" idx="4"/>
          </p:nvPr>
        </p:nvSpPr>
        <p:spPr>
          <a:xfrm>
            <a:off x="7203758" y="447674"/>
            <a:ext cx="2884487" cy="50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">
  <p:cSld name="3_Comparis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>
            <a:spLocks noGrp="1"/>
          </p:cNvSpPr>
          <p:nvPr>
            <p:ph type="pic" idx="2"/>
          </p:nvPr>
        </p:nvSpPr>
        <p:spPr>
          <a:xfrm>
            <a:off x="294959" y="1625600"/>
            <a:ext cx="2210338" cy="3862074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2" name="Google Shape;152;p29"/>
          <p:cNvSpPr>
            <a:spLocks noGrp="1"/>
          </p:cNvSpPr>
          <p:nvPr>
            <p:ph type="pic" idx="3"/>
          </p:nvPr>
        </p:nvSpPr>
        <p:spPr>
          <a:xfrm>
            <a:off x="2652079" y="1625600"/>
            <a:ext cx="2210338" cy="3862074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3" name="Google Shape;153;p29"/>
          <p:cNvSpPr>
            <a:spLocks noGrp="1"/>
          </p:cNvSpPr>
          <p:nvPr>
            <p:ph type="pic" idx="4"/>
          </p:nvPr>
        </p:nvSpPr>
        <p:spPr>
          <a:xfrm>
            <a:off x="5009199" y="1625600"/>
            <a:ext cx="2210338" cy="3862074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4" name="Google Shape;154;p29"/>
          <p:cNvSpPr>
            <a:spLocks noGrp="1"/>
          </p:cNvSpPr>
          <p:nvPr>
            <p:ph type="pic" idx="5"/>
          </p:nvPr>
        </p:nvSpPr>
        <p:spPr>
          <a:xfrm>
            <a:off x="7366319" y="1625600"/>
            <a:ext cx="2210338" cy="3862074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5" name="Google Shape;155;p29"/>
          <p:cNvSpPr>
            <a:spLocks noGrp="1"/>
          </p:cNvSpPr>
          <p:nvPr>
            <p:ph type="pic" idx="6"/>
          </p:nvPr>
        </p:nvSpPr>
        <p:spPr>
          <a:xfrm>
            <a:off x="9723439" y="1625600"/>
            <a:ext cx="2210338" cy="3862074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Key Statement">
  <p:cSld name="1_Key Statem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6289617" y="412965"/>
            <a:ext cx="33375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9671049" y="412965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/>
          </p:nvPr>
        </p:nvSpPr>
        <p:spPr>
          <a:xfrm>
            <a:off x="1337953" y="2064678"/>
            <a:ext cx="9516094" cy="272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>
            <a:spLocks noGrp="1"/>
          </p:cNvSpPr>
          <p:nvPr>
            <p:ph type="pic" idx="2"/>
          </p:nvPr>
        </p:nvSpPr>
        <p:spPr>
          <a:xfrm>
            <a:off x="0" y="0"/>
            <a:ext cx="6003925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4" name="Google Shape;164;p32"/>
          <p:cNvGrpSpPr/>
          <p:nvPr/>
        </p:nvGrpSpPr>
        <p:grpSpPr>
          <a:xfrm>
            <a:off x="107453" y="823711"/>
            <a:ext cx="12017019" cy="249958"/>
            <a:chOff x="107453" y="823711"/>
            <a:chExt cx="12017019" cy="249958"/>
          </a:xfrm>
        </p:grpSpPr>
        <p:cxnSp>
          <p:nvCxnSpPr>
            <p:cNvPr id="165" name="Google Shape;165;p32"/>
            <p:cNvCxnSpPr>
              <a:endCxn id="166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166" name="Google Shape;166;p3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ark">
  <p:cSld name="Cover Dar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7460" y="774700"/>
            <a:ext cx="2028032" cy="4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913810" y="2947573"/>
            <a:ext cx="6949440" cy="18288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913810" y="1699988"/>
            <a:ext cx="8229600" cy="259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913810" y="5452756"/>
            <a:ext cx="813816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381A1D-E53F-856F-2750-12DECFCBD0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111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Blank Ligh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>
            <a:spLocks noGrp="1"/>
          </p:cNvSpPr>
          <p:nvPr>
            <p:ph type="ftr" idx="11"/>
          </p:nvPr>
        </p:nvSpPr>
        <p:spPr>
          <a:xfrm>
            <a:off x="6289617" y="412965"/>
            <a:ext cx="33375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sldNum" idx="12"/>
          </p:nvPr>
        </p:nvSpPr>
        <p:spPr>
          <a:xfrm>
            <a:off x="9671049" y="412965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62448" y="219098"/>
            <a:ext cx="1134568" cy="42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type="title">
  <p:cSld name="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39"/>
          <p:cNvSpPr txBox="1">
            <a:spLocks noGrp="1"/>
          </p:cNvSpPr>
          <p:nvPr>
            <p:ph type="sldNum" idx="12"/>
          </p:nvPr>
        </p:nvSpPr>
        <p:spPr>
          <a:xfrm>
            <a:off x="11658875" y="6495713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sldNum" idx="12"/>
          </p:nvPr>
        </p:nvSpPr>
        <p:spPr>
          <a:xfrm>
            <a:off x="11658875" y="6495713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ight">
  <p:cSld name="Cover Ligh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7460" y="774700"/>
            <a:ext cx="2037178" cy="4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913810" y="5452756"/>
            <a:ext cx="813816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0" y="-376909"/>
            <a:ext cx="12192000" cy="236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</a:t>
            </a:r>
            <a:r>
              <a:rPr lang="en-US" sz="1000" b="1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Add background image </a:t>
            </a:r>
            <a:r>
              <a:rPr lang="en-US" sz="10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— Right Click &gt; Format Background… &gt; Picture or texture fill &gt; Insert… [insert one of the approved selection of images]</a:t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913810" y="2947573"/>
            <a:ext cx="6949440" cy="18288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913810" y="1699988"/>
            <a:ext cx="8229600" cy="259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rial"/>
              <a:buNone/>
              <a:defRPr sz="8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Image">
  <p:cSld name="1_Cover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13810" y="5452756"/>
            <a:ext cx="813816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7460" y="774700"/>
            <a:ext cx="2028032" cy="4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0" y="-376909"/>
            <a:ext cx="12192000" cy="236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Copy paste the logo and red shape from the master slide</a:t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913810" y="2947573"/>
            <a:ext cx="6949440" cy="18288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907460" y="1699988"/>
            <a:ext cx="8229600" cy="259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6289617" y="412965"/>
            <a:ext cx="33375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9671049" y="412965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>
            <a:off x="6893145" y="2064677"/>
            <a:ext cx="4708305" cy="272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712061" y="1234440"/>
            <a:ext cx="11479939" cy="4389120"/>
          </a:xfrm>
          <a:custGeom>
            <a:avLst/>
            <a:gdLst/>
            <a:ahLst/>
            <a:cxnLst/>
            <a:rect l="l" t="t" r="r" b="b"/>
            <a:pathLst>
              <a:path w="11479939" h="4389120" extrusionOk="0">
                <a:moveTo>
                  <a:pt x="683808" y="0"/>
                </a:moveTo>
                <a:lnTo>
                  <a:pt x="11479939" y="0"/>
                </a:lnTo>
                <a:lnTo>
                  <a:pt x="11479939" y="164696"/>
                </a:lnTo>
                <a:lnTo>
                  <a:pt x="835690" y="164696"/>
                </a:lnTo>
                <a:lnTo>
                  <a:pt x="203200" y="4224424"/>
                </a:lnTo>
                <a:lnTo>
                  <a:pt x="11479939" y="4224424"/>
                </a:lnTo>
                <a:lnTo>
                  <a:pt x="11479939" y="4389120"/>
                </a:lnTo>
                <a:lnTo>
                  <a:pt x="0" y="4389120"/>
                </a:lnTo>
                <a:lnTo>
                  <a:pt x="6838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819912" y="2305049"/>
            <a:ext cx="10552176" cy="375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>
                <a:solidFill>
                  <a:schemeClr val="dk2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>
                <a:solidFill>
                  <a:schemeClr val="dk2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19912" y="775856"/>
            <a:ext cx="10552176" cy="85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6289617" y="412965"/>
            <a:ext cx="33375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9671049" y="412965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75740" y="302304"/>
            <a:ext cx="1115306" cy="25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lumn Text">
  <p:cSld name="1_Two Column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223564" y="0"/>
            <a:ext cx="10552176" cy="85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819912" y="2305049"/>
            <a:ext cx="5095102" cy="88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819912" y="3326894"/>
            <a:ext cx="5095093" cy="272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276986" y="2305049"/>
            <a:ext cx="5095102" cy="88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276995" y="3326894"/>
            <a:ext cx="5095093" cy="272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11604869" y="6459969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75740" y="302304"/>
            <a:ext cx="1115306" cy="25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 what">
  <p:cSld name="So wha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354" y="716395"/>
            <a:ext cx="10153929" cy="135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50" y="0"/>
            <a:ext cx="10492066" cy="59703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05091" y="119359"/>
            <a:ext cx="6561469" cy="39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11604869" y="6459969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08973" y="0"/>
            <a:ext cx="486236" cy="59703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/>
          <p:nvPr/>
        </p:nvSpPr>
        <p:spPr>
          <a:xfrm>
            <a:off x="0" y="0"/>
            <a:ext cx="112182" cy="597036"/>
          </a:xfrm>
          <a:prstGeom prst="rect">
            <a:avLst/>
          </a:prstGeom>
          <a:solidFill>
            <a:srgbClr val="0F2C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75740" y="302304"/>
            <a:ext cx="1115306" cy="25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C5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88258" y="-2500"/>
            <a:ext cx="10418657" cy="91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10820" y="0"/>
            <a:ext cx="10552176" cy="85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761689" y="1317912"/>
            <a:ext cx="10552176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1658875" y="6495713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1622348" y="-2500"/>
            <a:ext cx="563236" cy="91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0" y="-2500"/>
            <a:ext cx="188258" cy="914608"/>
          </a:xfrm>
          <a:prstGeom prst="rect">
            <a:avLst/>
          </a:prstGeom>
          <a:solidFill>
            <a:srgbClr val="0F2C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0803426" y="6240790"/>
            <a:ext cx="1115306" cy="25492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C53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258" y="-2500"/>
            <a:ext cx="10418657" cy="91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210820" y="0"/>
            <a:ext cx="10552176" cy="85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body" idx="1"/>
          </p:nvPr>
        </p:nvSpPr>
        <p:spPr>
          <a:xfrm>
            <a:off x="761689" y="1317912"/>
            <a:ext cx="10552176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37"/>
          <p:cNvSpPr txBox="1">
            <a:spLocks noGrp="1"/>
          </p:cNvSpPr>
          <p:nvPr>
            <p:ph type="sldNum" idx="12"/>
          </p:nvPr>
        </p:nvSpPr>
        <p:spPr>
          <a:xfrm>
            <a:off x="11658875" y="6495713"/>
            <a:ext cx="3942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7"/>
          <p:cNvSpPr/>
          <p:nvPr/>
        </p:nvSpPr>
        <p:spPr>
          <a:xfrm>
            <a:off x="0" y="-2500"/>
            <a:ext cx="188258" cy="914608"/>
          </a:xfrm>
          <a:prstGeom prst="rect">
            <a:avLst/>
          </a:prstGeom>
          <a:solidFill>
            <a:srgbClr val="0F2C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jpe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ird flying in the sky&#10;&#10;Description automatically generated">
            <a:extLst>
              <a:ext uri="{FF2B5EF4-FFF2-40B4-BE49-F238E27FC236}">
                <a16:creationId xmlns:a16="http://schemas.microsoft.com/office/drawing/2014/main" id="{8743D959-65CE-3182-CBC9-7CB17153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0"/>
            <a:ext cx="1219081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72C4A6-66E7-A03E-B8BB-90BCC381FE81}"/>
              </a:ext>
            </a:extLst>
          </p:cNvPr>
          <p:cNvSpPr/>
          <p:nvPr/>
        </p:nvSpPr>
        <p:spPr>
          <a:xfrm>
            <a:off x="-593" y="0"/>
            <a:ext cx="12192000" cy="6858000"/>
          </a:xfrm>
          <a:prstGeom prst="rect">
            <a:avLst/>
          </a:prstGeom>
          <a:solidFill>
            <a:srgbClr val="0E2C5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A96F5F-95F4-120A-E7BD-FACC299101C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61217" y="2983260"/>
            <a:ext cx="10799999" cy="864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>
                <a:solidFill>
                  <a:schemeClr val="bg2"/>
                </a:solidFill>
                <a:latin typeface="Acumin Pro" panose="020B0504020202020204" pitchFamily="34" charset="77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DC06FE3-6774-C55B-8575-CF40218AD13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61217" y="3847356"/>
            <a:ext cx="10799999" cy="864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>
                <a:solidFill>
                  <a:schemeClr val="bg2"/>
                </a:solidFill>
                <a:latin typeface="Acumin Pro" panose="020B0504020202020204" pitchFamily="34" charset="77"/>
                <a:cs typeface="Arial" panose="020B0604020202020204" pitchFamily="34" charset="0"/>
              </a:rPr>
              <a:t>Sub section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3E74663-6BE2-46A0-56C4-FBA851858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963" y="254325"/>
            <a:ext cx="2235394" cy="510947"/>
          </a:xfrm>
          <a:prstGeom prst="rect">
            <a:avLst/>
          </a:prstGeom>
        </p:spPr>
      </p:pic>
      <p:sp>
        <p:nvSpPr>
          <p:cNvPr id="3" name="Google Shape;256;p43">
            <a:extLst>
              <a:ext uri="{FF2B5EF4-FFF2-40B4-BE49-F238E27FC236}">
                <a16:creationId xmlns:a16="http://schemas.microsoft.com/office/drawing/2014/main" id="{3C9584C3-8CC2-C776-8A18-EB12E591190A}"/>
              </a:ext>
            </a:extLst>
          </p:cNvPr>
          <p:cNvSpPr txBox="1">
            <a:spLocks/>
          </p:cNvSpPr>
          <p:nvPr/>
        </p:nvSpPr>
        <p:spPr>
          <a:xfrm>
            <a:off x="363007" y="2856216"/>
            <a:ext cx="11150931" cy="275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Clr>
                <a:srgbClr val="FF0000"/>
              </a:buClr>
              <a:buSzPts val="4800"/>
            </a:pPr>
            <a:r>
              <a:rPr lang="en-US" sz="4000" dirty="0">
                <a:solidFill>
                  <a:schemeClr val="bg1"/>
                </a:solidFill>
              </a:rPr>
              <a:t>Restructuring Last Mile Delivery Network of DTDC Using Geospatial Analytics</a:t>
            </a:r>
          </a:p>
          <a:p>
            <a:pPr>
              <a:lnSpc>
                <a:spcPct val="80000"/>
              </a:lnSpc>
              <a:buClr>
                <a:srgbClr val="FF0000"/>
              </a:buClr>
              <a:buSzPts val="4800"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rgbClr val="FF0000"/>
              </a:buClr>
              <a:buSzPts val="4800"/>
            </a:pPr>
            <a:r>
              <a:rPr lang="en-US" sz="2800" dirty="0">
                <a:solidFill>
                  <a:schemeClr val="bg1"/>
                </a:solidFill>
              </a:rPr>
              <a:t>Ignite Sales Conference 2024</a:t>
            </a:r>
          </a:p>
          <a:p>
            <a:pPr>
              <a:lnSpc>
                <a:spcPct val="80000"/>
              </a:lnSpc>
              <a:buClr>
                <a:srgbClr val="FF0000"/>
              </a:buClr>
              <a:buSzPts val="4800"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rgbClr val="FF0000"/>
              </a:buClr>
              <a:buSzPts val="4800"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rgbClr val="FF0000"/>
              </a:buClr>
              <a:buSzPts val="4800"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rgbClr val="FF0000"/>
              </a:buClr>
              <a:buSzPts val="4800"/>
            </a:pPr>
            <a:r>
              <a:rPr lang="en-US" sz="2800" i="1" dirty="0">
                <a:solidFill>
                  <a:schemeClr val="bg1"/>
                </a:solidFill>
              </a:rPr>
              <a:t>- </a:t>
            </a:r>
            <a:r>
              <a:rPr lang="en-US" sz="2800" i="1" dirty="0" err="1">
                <a:solidFill>
                  <a:schemeClr val="bg1"/>
                </a:solidFill>
              </a:rPr>
              <a:t>Saamira</a:t>
            </a:r>
            <a:r>
              <a:rPr lang="en-US" sz="2800" i="1" dirty="0">
                <a:solidFill>
                  <a:schemeClr val="bg1"/>
                </a:solidFill>
              </a:rPr>
              <a:t> Yasmin</a:t>
            </a:r>
          </a:p>
          <a:p>
            <a:pPr>
              <a:lnSpc>
                <a:spcPct val="80000"/>
              </a:lnSpc>
              <a:buClr>
                <a:srgbClr val="FF0000"/>
              </a:buClr>
              <a:buSzPts val="4800"/>
            </a:pPr>
            <a:r>
              <a:rPr lang="en-US" sz="2800" i="1" dirty="0">
                <a:solidFill>
                  <a:schemeClr val="bg1"/>
                </a:solidFill>
              </a:rPr>
              <a:t>  Senior Manager,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704765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09E04-B6E0-C1EB-3BD6-AD1798CF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9445"/>
            <a:ext cx="12192000" cy="5888553"/>
          </a:xfrm>
          <a:prstGeom prst="rect">
            <a:avLst/>
          </a:prstGeom>
        </p:spPr>
      </p:pic>
      <p:grpSp>
        <p:nvGrpSpPr>
          <p:cNvPr id="490" name="Google Shape;490;p57"/>
          <p:cNvGrpSpPr/>
          <p:nvPr/>
        </p:nvGrpSpPr>
        <p:grpSpPr>
          <a:xfrm>
            <a:off x="135505" y="823711"/>
            <a:ext cx="12017019" cy="249958"/>
            <a:chOff x="107453" y="823711"/>
            <a:chExt cx="12017019" cy="249958"/>
          </a:xfrm>
        </p:grpSpPr>
        <p:cxnSp>
          <p:nvCxnSpPr>
            <p:cNvPr id="491" name="Google Shape;491;p57"/>
            <p:cNvCxnSpPr>
              <a:endCxn id="492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92" name="Google Shape;492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p57"/>
          <p:cNvSpPr txBox="1"/>
          <p:nvPr/>
        </p:nvSpPr>
        <p:spPr>
          <a:xfrm>
            <a:off x="-20897" y="961697"/>
            <a:ext cx="4419277" cy="400069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Resort Aerial view with Hexa-grid</a:t>
            </a:r>
            <a:endParaRPr sz="2000" b="1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  <p:sp>
        <p:nvSpPr>
          <p:cNvPr id="3" name="Google Shape;534;p60">
            <a:extLst>
              <a:ext uri="{FF2B5EF4-FFF2-40B4-BE49-F238E27FC236}">
                <a16:creationId xmlns:a16="http://schemas.microsoft.com/office/drawing/2014/main" id="{1093A606-82CF-0E96-CE0E-DED578C89593}"/>
              </a:ext>
            </a:extLst>
          </p:cNvPr>
          <p:cNvSpPr txBox="1"/>
          <p:nvPr/>
        </p:nvSpPr>
        <p:spPr>
          <a:xfrm>
            <a:off x="9420225" y="5094006"/>
            <a:ext cx="2214849" cy="369291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umin Pro" panose="020B0504020202020204"/>
                <a:sym typeface="Arial"/>
              </a:rPr>
              <a:t>Shiv Vilas Resort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cumin Pro" panose="020B0504020202020204"/>
              <a:sym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C87AFB-CB7C-FE38-92C7-2287B2240FF0}"/>
              </a:ext>
            </a:extLst>
          </p:cNvPr>
          <p:cNvCxnSpPr>
            <a:cxnSpLocks/>
          </p:cNvCxnSpPr>
          <p:nvPr/>
        </p:nvCxnSpPr>
        <p:spPr>
          <a:xfrm flipH="1" flipV="1">
            <a:off x="8191502" y="4216402"/>
            <a:ext cx="1685923" cy="877604"/>
          </a:xfrm>
          <a:prstGeom prst="straightConnector1">
            <a:avLst/>
          </a:prstGeom>
          <a:ln w="53975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67;p55">
            <a:extLst>
              <a:ext uri="{FF2B5EF4-FFF2-40B4-BE49-F238E27FC236}">
                <a16:creationId xmlns:a16="http://schemas.microsoft.com/office/drawing/2014/main" id="{B7B5E5A9-1140-DA71-4882-F4242611E0C5}"/>
              </a:ext>
            </a:extLst>
          </p:cNvPr>
          <p:cNvSpPr/>
          <p:nvPr/>
        </p:nvSpPr>
        <p:spPr>
          <a:xfrm>
            <a:off x="219315" y="259692"/>
            <a:ext cx="938269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cumin Pro" panose="020B0504020202020204"/>
                <a:sym typeface="Arial"/>
              </a:rPr>
              <a:t>Mapping our location !</a:t>
            </a:r>
            <a:endParaRPr sz="1600">
              <a:latin typeface="Acumin Pro" panose="020B05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4864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9728F-FB53-CB24-E488-1DFD416E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9446"/>
            <a:ext cx="12192000" cy="5909801"/>
          </a:xfrm>
          <a:prstGeom prst="rect">
            <a:avLst/>
          </a:prstGeom>
        </p:spPr>
      </p:pic>
      <p:grpSp>
        <p:nvGrpSpPr>
          <p:cNvPr id="490" name="Google Shape;490;p57"/>
          <p:cNvGrpSpPr/>
          <p:nvPr/>
        </p:nvGrpSpPr>
        <p:grpSpPr>
          <a:xfrm>
            <a:off x="135505" y="823711"/>
            <a:ext cx="12017019" cy="249958"/>
            <a:chOff x="107453" y="823711"/>
            <a:chExt cx="12017019" cy="249958"/>
          </a:xfrm>
        </p:grpSpPr>
        <p:cxnSp>
          <p:nvCxnSpPr>
            <p:cNvPr id="491" name="Google Shape;491;p57"/>
            <p:cNvCxnSpPr>
              <a:endCxn id="492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92" name="Google Shape;492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p57"/>
          <p:cNvSpPr txBox="1"/>
          <p:nvPr/>
        </p:nvSpPr>
        <p:spPr>
          <a:xfrm>
            <a:off x="-20897" y="961697"/>
            <a:ext cx="5484148" cy="400069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Resort Aerial view marking Shiv-Vilas area</a:t>
            </a:r>
            <a:endParaRPr sz="2000" b="1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  <p:sp>
        <p:nvSpPr>
          <p:cNvPr id="3" name="Google Shape;534;p60">
            <a:extLst>
              <a:ext uri="{FF2B5EF4-FFF2-40B4-BE49-F238E27FC236}">
                <a16:creationId xmlns:a16="http://schemas.microsoft.com/office/drawing/2014/main" id="{1093A606-82CF-0E96-CE0E-DED578C89593}"/>
              </a:ext>
            </a:extLst>
          </p:cNvPr>
          <p:cNvSpPr txBox="1"/>
          <p:nvPr/>
        </p:nvSpPr>
        <p:spPr>
          <a:xfrm>
            <a:off x="9420225" y="5094006"/>
            <a:ext cx="2214849" cy="369291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umin Pro" panose="020B0504020202020204"/>
                <a:sym typeface="Arial"/>
              </a:rPr>
              <a:t>Shiv Vilas Resort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cumin Pro" panose="020B0504020202020204"/>
              <a:sym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C87AFB-CB7C-FE38-92C7-2287B2240FF0}"/>
              </a:ext>
            </a:extLst>
          </p:cNvPr>
          <p:cNvCxnSpPr>
            <a:cxnSpLocks/>
          </p:cNvCxnSpPr>
          <p:nvPr/>
        </p:nvCxnSpPr>
        <p:spPr>
          <a:xfrm flipH="1" flipV="1">
            <a:off x="8191502" y="4216402"/>
            <a:ext cx="1685923" cy="877604"/>
          </a:xfrm>
          <a:prstGeom prst="straightConnector1">
            <a:avLst/>
          </a:prstGeom>
          <a:ln w="53975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67;p55">
            <a:extLst>
              <a:ext uri="{FF2B5EF4-FFF2-40B4-BE49-F238E27FC236}">
                <a16:creationId xmlns:a16="http://schemas.microsoft.com/office/drawing/2014/main" id="{DC36E509-AAB1-BD9F-A88E-871146812594}"/>
              </a:ext>
            </a:extLst>
          </p:cNvPr>
          <p:cNvSpPr/>
          <p:nvPr/>
        </p:nvSpPr>
        <p:spPr>
          <a:xfrm>
            <a:off x="219315" y="259692"/>
            <a:ext cx="938269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cumin Pro" panose="020B0504020202020204"/>
                <a:sym typeface="Arial"/>
              </a:rPr>
              <a:t>Mapping our location !</a:t>
            </a:r>
            <a:endParaRPr sz="1600">
              <a:latin typeface="Acumin Pro" panose="020B05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1263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59"/>
          <p:cNvGrpSpPr/>
          <p:nvPr/>
        </p:nvGrpSpPr>
        <p:grpSpPr>
          <a:xfrm>
            <a:off x="135505" y="823711"/>
            <a:ext cx="12017019" cy="249958"/>
            <a:chOff x="107453" y="823711"/>
            <a:chExt cx="12017019" cy="249958"/>
          </a:xfrm>
        </p:grpSpPr>
        <p:cxnSp>
          <p:nvCxnSpPr>
            <p:cNvPr id="508" name="Google Shape;508;p59"/>
            <p:cNvCxnSpPr>
              <a:endCxn id="509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09" name="Google Shape;509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" name="Google Shape;510;p59"/>
          <p:cNvSpPr/>
          <p:nvPr/>
        </p:nvSpPr>
        <p:spPr>
          <a:xfrm>
            <a:off x="219315" y="259692"/>
            <a:ext cx="938269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cumin Pro" panose="020B0504020202020204"/>
                <a:sym typeface="Arial"/>
              </a:rPr>
              <a:t>Innovative approach to End Mile Planning</a:t>
            </a: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417AA5CF-8F02-4A6F-0CE3-8F618738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20" b="96442" l="7799" r="92201">
                        <a14:foregroundMark x1="71352" y1="9460" x2="55806" y2="3745"/>
                        <a14:foregroundMark x1="55806" y1="3745" x2="40736" y2="4224"/>
                        <a14:foregroundMark x1="25957" y1="11236" x2="24638" y2="11987"/>
                        <a14:foregroundMark x1="33380" y1="7010" x2="25957" y2="11236"/>
                        <a14:foregroundMark x1="17708" y1="18006" x2="17576" y2="18144"/>
                        <a14:foregroundMark x1="12869" y1="25532" x2="11265" y2="28652"/>
                        <a14:foregroundMark x1="14616" y1="22136" x2="14083" y2="23172"/>
                        <a14:foregroundMark x1="11265" y1="28652" x2="11092" y2="28839"/>
                        <a14:foregroundMark x1="20971" y1="45131" x2="28596" y2="38015"/>
                        <a14:foregroundMark x1="28596" y1="38015" x2="32409" y2="28277"/>
                        <a14:foregroundMark x1="32409" y1="28277" x2="53726" y2="16105"/>
                        <a14:foregroundMark x1="53726" y1="16105" x2="58232" y2="28839"/>
                        <a14:foregroundMark x1="58232" y1="28839" x2="60312" y2="70225"/>
                        <a14:foregroundMark x1="60312" y1="70225" x2="57886" y2="79963"/>
                        <a14:foregroundMark x1="57886" y1="79963" x2="48180" y2="74719"/>
                        <a14:foregroundMark x1="48180" y1="74719" x2="33102" y2="54869"/>
                        <a14:foregroundMark x1="33622" y1="32022" x2="53033" y2="29401"/>
                        <a14:foregroundMark x1="53033" y1="29401" x2="60139" y2="35955"/>
                        <a14:foregroundMark x1="60139" y1="35955" x2="51473" y2="63483"/>
                        <a14:foregroundMark x1="51473" y1="63483" x2="42461" y2="63670"/>
                        <a14:foregroundMark x1="42461" y1="63670" x2="33449" y2="58801"/>
                        <a14:foregroundMark x1="33449" y1="58801" x2="31023" y2="38764"/>
                        <a14:foregroundMark x1="31023" y1="38764" x2="34315" y2="31273"/>
                        <a14:foregroundMark x1="10052" y1="31086" x2="8166" y2="36747"/>
                        <a14:foregroundMark x1="7009" y1="42152" x2="7799" y2="59551"/>
                        <a14:foregroundMark x1="7799" y1="59551" x2="15598" y2="54869"/>
                        <a14:foregroundMark x1="15598" y1="54869" x2="12652" y2="35393"/>
                        <a14:foregroundMark x1="12652" y1="35393" x2="10572" y2="32022"/>
                        <a14:foregroundMark x1="31352" y1="88758" x2="46447" y2="84831"/>
                        <a14:foregroundMark x1="46447" y1="84831" x2="64818" y2="87079"/>
                        <a14:foregroundMark x1="64818" y1="87079" x2="59099" y2="94944"/>
                        <a14:foregroundMark x1="59099" y1="94944" x2="46108" y2="96113"/>
                        <a14:foregroundMark x1="89428" y1="32397" x2="91161" y2="51685"/>
                        <a14:foregroundMark x1="91161" y1="51685" x2="89255" y2="61049"/>
                        <a14:foregroundMark x1="89255" y1="61049" x2="92548" y2="51685"/>
                        <a14:foregroundMark x1="92548" y1="51685" x2="92201" y2="41760"/>
                        <a14:foregroundMark x1="92201" y1="41760" x2="89601" y2="34270"/>
                        <a14:foregroundMark x1="31542" y1="91760" x2="37693" y2="93252"/>
                        <a14:foregroundMark x1="37693" y1="93252" x2="31542" y2="91760"/>
                        <a14:foregroundMark x1="31542" y1="91760" x2="31542" y2="91386"/>
                        <a14:foregroundMark x1="41248" y1="95131" x2="43501" y2="95693"/>
                        <a14:foregroundMark x1="36568" y1="94007" x2="46101" y2="96255"/>
                        <a14:backgroundMark x1="40381" y1="3745" x2="39861" y2="3933"/>
                        <a14:backgroundMark x1="40035" y1="4120" x2="39168" y2="4682"/>
                        <a14:backgroundMark x1="24437" y1="11798" x2="17678" y2="17978"/>
                        <a14:backgroundMark x1="17678" y1="17978" x2="23917" y2="11236"/>
                        <a14:backgroundMark x1="23917" y1="11236" x2="23917" y2="11236"/>
                        <a14:backgroundMark x1="17678" y1="16854" x2="16984" y2="17416"/>
                        <a14:backgroundMark x1="13692" y1="23221" x2="14731" y2="21348"/>
                        <a14:backgroundMark x1="31205" y1="92253" x2="26690" y2="90824"/>
                        <a14:backgroundMark x1="29922" y1="95844" x2="32236" y2="99438"/>
                        <a14:backgroundMark x1="26690" y1="90824" x2="29351" y2="94957"/>
                        <a14:backgroundMark x1="32236" y1="99438" x2="40509" y2="99438"/>
                        <a14:backgroundMark x1="39515" y1="4494" x2="32582" y2="5805"/>
                        <a14:backgroundMark x1="17504" y1="18539" x2="15078" y2="22097"/>
                        <a14:backgroundMark x1="7972" y1="36704" x2="6932" y2="42135"/>
                        <a14:backgroundMark x1="73310" y1="10674" x2="71231" y2="9176"/>
                        <a14:backgroundMark x1="17331" y1="17978" x2="14558" y2="22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80" y="833326"/>
            <a:ext cx="6553200" cy="606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511;p59">
            <a:extLst>
              <a:ext uri="{FF2B5EF4-FFF2-40B4-BE49-F238E27FC236}">
                <a16:creationId xmlns:a16="http://schemas.microsoft.com/office/drawing/2014/main" id="{BF509A05-04D2-F3C0-A2DC-51E1291061C9}"/>
              </a:ext>
            </a:extLst>
          </p:cNvPr>
          <p:cNvGrpSpPr/>
          <p:nvPr/>
        </p:nvGrpSpPr>
        <p:grpSpPr>
          <a:xfrm>
            <a:off x="7434629" y="1083077"/>
            <a:ext cx="4642320" cy="4783276"/>
            <a:chOff x="991455" y="1909392"/>
            <a:chExt cx="3215812" cy="3412620"/>
          </a:xfrm>
        </p:grpSpPr>
        <p:sp>
          <p:nvSpPr>
            <p:cNvPr id="4" name="Google Shape;512;p59">
              <a:extLst>
                <a:ext uri="{FF2B5EF4-FFF2-40B4-BE49-F238E27FC236}">
                  <a16:creationId xmlns:a16="http://schemas.microsoft.com/office/drawing/2014/main" id="{CE0F567F-AB00-5EB8-4030-1E777D8AD4B5}"/>
                </a:ext>
              </a:extLst>
            </p:cNvPr>
            <p:cNvSpPr/>
            <p:nvPr/>
          </p:nvSpPr>
          <p:spPr>
            <a:xfrm>
              <a:off x="991455" y="2342507"/>
              <a:ext cx="3215812" cy="2979505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6E001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Google Shape;513;p59">
              <a:extLst>
                <a:ext uri="{FF2B5EF4-FFF2-40B4-BE49-F238E27FC236}">
                  <a16:creationId xmlns:a16="http://schemas.microsoft.com/office/drawing/2014/main" id="{1E644939-1D1F-1A73-B01F-B31C7DD1EFAE}"/>
                </a:ext>
              </a:extLst>
            </p:cNvPr>
            <p:cNvCxnSpPr/>
            <p:nvPr/>
          </p:nvCxnSpPr>
          <p:spPr>
            <a:xfrm>
              <a:off x="1715785" y="2246398"/>
              <a:ext cx="1746607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6" name="Google Shape;514;p59">
              <a:extLst>
                <a:ext uri="{FF2B5EF4-FFF2-40B4-BE49-F238E27FC236}">
                  <a16:creationId xmlns:a16="http://schemas.microsoft.com/office/drawing/2014/main" id="{1B95055B-2265-8FA2-662F-C710BB0B3931}"/>
                </a:ext>
              </a:extLst>
            </p:cNvPr>
            <p:cNvSpPr txBox="1"/>
            <p:nvPr/>
          </p:nvSpPr>
          <p:spPr>
            <a:xfrm>
              <a:off x="1419399" y="1909392"/>
              <a:ext cx="2375293" cy="285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Acumin Pro" panose="020B0504020202020204"/>
                  <a:sym typeface="Arial"/>
                </a:rPr>
                <a:t>Just 30 feet !</a:t>
              </a:r>
              <a:endParaRPr>
                <a:latin typeface="Acumin Pro" panose="020B0504020202020204"/>
              </a:endParaRPr>
            </a:p>
          </p:txBody>
        </p:sp>
      </p:grpSp>
      <p:sp>
        <p:nvSpPr>
          <p:cNvPr id="8" name="Google Shape;518;p59">
            <a:extLst>
              <a:ext uri="{FF2B5EF4-FFF2-40B4-BE49-F238E27FC236}">
                <a16:creationId xmlns:a16="http://schemas.microsoft.com/office/drawing/2014/main" id="{92353F34-BDEE-5F99-8406-AF22F5AF2CC9}"/>
              </a:ext>
            </a:extLst>
          </p:cNvPr>
          <p:cNvSpPr txBox="1"/>
          <p:nvPr/>
        </p:nvSpPr>
        <p:spPr>
          <a:xfrm flipH="1">
            <a:off x="8393621" y="1780574"/>
            <a:ext cx="3013869" cy="346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-US" sz="16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Salient Points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en-US" sz="1600" b="0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❑"/>
            </a:pPr>
            <a:r>
              <a:rPr lang="en-US" sz="1600" b="0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Used by leading companies globally</a:t>
            </a:r>
            <a:endParaRPr>
              <a:latin typeface="Acumin Pro" panose="020B050402020202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lt1"/>
                </a:solidFill>
                <a:latin typeface="Acumin Pro" panose="020B0504020202020204"/>
                <a:sym typeface="Arial"/>
              </a:rPr>
              <a:t>Unique ID for each cell</a:t>
            </a:r>
            <a:endParaRPr lang="en-US">
              <a:latin typeface="Acumin Pro" panose="020B05040202020202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lt1"/>
                </a:solidFill>
                <a:latin typeface="Acumin Pro" panose="020B0504020202020204"/>
              </a:rPr>
              <a:t>It’s Permanent !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lt1"/>
                </a:solidFill>
                <a:latin typeface="Acumin Pro" panose="020B0504020202020204"/>
                <a:sym typeface="Arial"/>
              </a:rPr>
              <a:t>Fast and accurate </a:t>
            </a:r>
            <a:r>
              <a:rPr lang="en-US" sz="1600">
                <a:solidFill>
                  <a:schemeClr val="lt1"/>
                </a:solidFill>
                <a:latin typeface="Acumin Pro" panose="020B0504020202020204"/>
              </a:rPr>
              <a:t>!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❑"/>
            </a:pPr>
            <a:r>
              <a:rPr lang="en-US" sz="1600">
                <a:solidFill>
                  <a:schemeClr val="lt1"/>
                </a:solidFill>
                <a:latin typeface="Acumin Pro" panose="020B0504020202020204"/>
              </a:rPr>
              <a:t>Mark First Mile, Last Mile, PUDO, Market Potential …</a:t>
            </a:r>
            <a:endParaRPr>
              <a:latin typeface="Acumin Pro" panose="020B0504020202020204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1F3B1-6DA4-29D6-09BA-2417384C8411}"/>
              </a:ext>
            </a:extLst>
          </p:cNvPr>
          <p:cNvSpPr/>
          <p:nvPr/>
        </p:nvSpPr>
        <p:spPr>
          <a:xfrm>
            <a:off x="6262210" y="3229703"/>
            <a:ext cx="1172419" cy="111759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7C9B4-F44C-F94F-AA89-43AD5CBEFA81}"/>
              </a:ext>
            </a:extLst>
          </p:cNvPr>
          <p:cNvSpPr txBox="1"/>
          <p:nvPr/>
        </p:nvSpPr>
        <p:spPr>
          <a:xfrm>
            <a:off x="229601" y="972195"/>
            <a:ext cx="196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Acumin Pro" panose="020B0504020202020204"/>
              </a:rPr>
              <a:t>Dividing entire globe into tiny hexa-grid</a:t>
            </a:r>
            <a:endParaRPr lang="en-IN" sz="1800">
              <a:solidFill>
                <a:schemeClr val="bg1"/>
              </a:solidFill>
              <a:latin typeface="Acumin Pro" panose="020B05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21328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60"/>
          <p:cNvGrpSpPr/>
          <p:nvPr/>
        </p:nvGrpSpPr>
        <p:grpSpPr>
          <a:xfrm>
            <a:off x="144087" y="671444"/>
            <a:ext cx="12017019" cy="249958"/>
            <a:chOff x="107453" y="823711"/>
            <a:chExt cx="12017019" cy="249958"/>
          </a:xfrm>
        </p:grpSpPr>
        <p:cxnSp>
          <p:nvCxnSpPr>
            <p:cNvPr id="526" name="Google Shape;526;p60"/>
            <p:cNvCxnSpPr>
              <a:endCxn id="527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27" name="Google Shape;52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8" name="Google Shape;52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3426" y="6240790"/>
            <a:ext cx="1115306" cy="25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0"/>
          <p:cNvPicPr preferRelativeResize="0"/>
          <p:nvPr/>
        </p:nvPicPr>
        <p:blipFill rotWithShape="1">
          <a:blip r:embed="rId5">
            <a:alphaModFix/>
          </a:blip>
          <a:srcRect b="11305"/>
          <a:stretch/>
        </p:blipFill>
        <p:spPr>
          <a:xfrm>
            <a:off x="30893" y="1791011"/>
            <a:ext cx="6212776" cy="427742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0"/>
          <p:cNvSpPr txBox="1"/>
          <p:nvPr/>
        </p:nvSpPr>
        <p:spPr>
          <a:xfrm>
            <a:off x="129594" y="49259"/>
            <a:ext cx="116856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3600" b="1" err="1">
                <a:solidFill>
                  <a:schemeClr val="lt1"/>
                </a:solidFill>
                <a:latin typeface="Acumin Pro" panose="020B0504020202020204"/>
                <a:sym typeface="Arial"/>
              </a:rPr>
              <a:t>Visualising</a:t>
            </a:r>
            <a:r>
              <a:rPr lang="en-US" sz="3600" b="1">
                <a:solidFill>
                  <a:schemeClr val="lt1"/>
                </a:solidFill>
                <a:latin typeface="Acumin Pro" panose="020B0504020202020204"/>
                <a:sym typeface="Arial"/>
              </a:rPr>
              <a:t> Goregaon Branch</a:t>
            </a:r>
            <a:endParaRPr sz="3600" b="1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  <p:sp>
        <p:nvSpPr>
          <p:cNvPr id="531" name="Google Shape;531;p60"/>
          <p:cNvSpPr txBox="1"/>
          <p:nvPr/>
        </p:nvSpPr>
        <p:spPr>
          <a:xfrm flipH="1">
            <a:off x="-1938" y="1279684"/>
            <a:ext cx="6445012" cy="37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cumin Pro" panose="020B0504020202020204"/>
                <a:sym typeface="Arial"/>
              </a:rPr>
              <a:t>Goregaon branch delivery pincodes area highlighted in green</a:t>
            </a:r>
            <a:endParaRPr sz="1600">
              <a:latin typeface="Acumin Pro" panose="020B0504020202020204"/>
            </a:endParaRPr>
          </a:p>
        </p:txBody>
      </p:sp>
      <p:pic>
        <p:nvPicPr>
          <p:cNvPr id="532" name="Google Shape;532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8032" y="1791011"/>
            <a:ext cx="5600700" cy="427742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0"/>
          <p:cNvSpPr txBox="1"/>
          <p:nvPr/>
        </p:nvSpPr>
        <p:spPr>
          <a:xfrm flipH="1">
            <a:off x="7213285" y="1279684"/>
            <a:ext cx="36851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cumin Pro" panose="020B0504020202020204"/>
                <a:sym typeface="Arial"/>
              </a:rPr>
              <a:t>CP level areas marking</a:t>
            </a:r>
            <a:endParaRPr sz="1600">
              <a:latin typeface="Acumin Pro" panose="020B0504020202020204"/>
            </a:endParaRPr>
          </a:p>
        </p:txBody>
      </p:sp>
      <p:sp>
        <p:nvSpPr>
          <p:cNvPr id="534" name="Google Shape;534;p60"/>
          <p:cNvSpPr txBox="1"/>
          <p:nvPr/>
        </p:nvSpPr>
        <p:spPr>
          <a:xfrm>
            <a:off x="7410061" y="5284743"/>
            <a:ext cx="1947312" cy="400110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Vacant areas</a:t>
            </a:r>
            <a:endParaRPr sz="2000" b="1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  <p:cxnSp>
        <p:nvCxnSpPr>
          <p:cNvPr id="535" name="Google Shape;535;p60"/>
          <p:cNvCxnSpPr/>
          <p:nvPr/>
        </p:nvCxnSpPr>
        <p:spPr>
          <a:xfrm rot="10800000" flipH="1">
            <a:off x="9414164" y="4707082"/>
            <a:ext cx="685800" cy="748145"/>
          </a:xfrm>
          <a:prstGeom prst="straightConnector1">
            <a:avLst/>
          </a:prstGeom>
          <a:noFill/>
          <a:ln w="57150" cap="rnd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36" name="Google Shape;536;p60"/>
          <p:cNvCxnSpPr/>
          <p:nvPr/>
        </p:nvCxnSpPr>
        <p:spPr>
          <a:xfrm rot="10800000" flipH="1">
            <a:off x="8040817" y="2487847"/>
            <a:ext cx="685800" cy="2710509"/>
          </a:xfrm>
          <a:prstGeom prst="straightConnector1">
            <a:avLst/>
          </a:prstGeom>
          <a:noFill/>
          <a:ln w="57150" cap="rnd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3426" y="6240790"/>
            <a:ext cx="1115306" cy="25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477768" y="959574"/>
            <a:ext cx="9800321" cy="5898426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544" name="Google Shape;544;p61"/>
          <p:cNvSpPr/>
          <p:nvPr/>
        </p:nvSpPr>
        <p:spPr>
          <a:xfrm>
            <a:off x="8208399" y="2461458"/>
            <a:ext cx="3529230" cy="289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2000">
                <a:solidFill>
                  <a:schemeClr val="bg1"/>
                </a:solidFill>
                <a:latin typeface="Acumin Pro" panose="020B0504020202020204"/>
                <a:sym typeface="Arial"/>
              </a:rPr>
              <a:t>We can clearly mark each building and all roads !</a:t>
            </a:r>
            <a:endParaRPr lang="en-US" sz="2000">
              <a:solidFill>
                <a:schemeClr val="bg1"/>
              </a:solidFill>
              <a:latin typeface="Acumin Pro" panose="020B0504020202020204"/>
            </a:endParaRPr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lang="en-US" sz="2000">
              <a:solidFill>
                <a:schemeClr val="bg1"/>
              </a:solidFill>
              <a:latin typeface="Acumin Pro" panose="020B0504020202020204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2000">
                <a:solidFill>
                  <a:schemeClr val="bg1"/>
                </a:solidFill>
                <a:latin typeface="Acumin Pro" panose="020B0504020202020204"/>
                <a:sym typeface="Arial"/>
              </a:rPr>
              <a:t>We can accurately mark all our serviceable areas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sz="2000">
              <a:solidFill>
                <a:schemeClr val="bg1"/>
              </a:solidFill>
              <a:latin typeface="Acumin Pro" panose="020B0504020202020204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2000">
                <a:solidFill>
                  <a:schemeClr val="bg1"/>
                </a:solidFill>
                <a:latin typeface="Acumin Pro" panose="020B0504020202020204"/>
              </a:rPr>
              <a:t>No dependence on sorter and no more human errors</a:t>
            </a:r>
          </a:p>
        </p:txBody>
      </p:sp>
      <p:sp>
        <p:nvSpPr>
          <p:cNvPr id="545" name="Google Shape;545;p61"/>
          <p:cNvSpPr/>
          <p:nvPr/>
        </p:nvSpPr>
        <p:spPr>
          <a:xfrm>
            <a:off x="162151" y="0"/>
            <a:ext cx="949618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46" name="Google Shape;546;p61"/>
          <p:cNvSpPr/>
          <p:nvPr/>
        </p:nvSpPr>
        <p:spPr>
          <a:xfrm>
            <a:off x="162151" y="77353"/>
            <a:ext cx="938269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Innovative approach for End Mile Planning</a:t>
            </a:r>
            <a:endParaRPr/>
          </a:p>
        </p:txBody>
      </p:sp>
      <p:grpSp>
        <p:nvGrpSpPr>
          <p:cNvPr id="547" name="Google Shape;547;p61"/>
          <p:cNvGrpSpPr/>
          <p:nvPr/>
        </p:nvGrpSpPr>
        <p:grpSpPr>
          <a:xfrm>
            <a:off x="135505" y="823711"/>
            <a:ext cx="12017019" cy="249958"/>
            <a:chOff x="107453" y="823711"/>
            <a:chExt cx="12017019" cy="249958"/>
          </a:xfrm>
        </p:grpSpPr>
        <p:cxnSp>
          <p:nvCxnSpPr>
            <p:cNvPr id="548" name="Google Shape;548;p61"/>
            <p:cNvCxnSpPr>
              <a:endCxn id="549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49" name="Google Shape;549;p6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0" name="Google Shape;550;p61"/>
          <p:cNvSpPr/>
          <p:nvPr/>
        </p:nvSpPr>
        <p:spPr>
          <a:xfrm>
            <a:off x="219315" y="259692"/>
            <a:ext cx="105897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cumin Pro" panose="020B0504020202020204"/>
                <a:sym typeface="Arial"/>
              </a:rPr>
              <a:t>Zoom-In | Example DTDC Corporate Office Area</a:t>
            </a:r>
            <a:endParaRPr sz="1600">
              <a:latin typeface="Acumin Pro" panose="020B0504020202020204"/>
            </a:endParaRPr>
          </a:p>
        </p:txBody>
      </p:sp>
      <p:sp>
        <p:nvSpPr>
          <p:cNvPr id="551" name="Google Shape;551;p61"/>
          <p:cNvSpPr/>
          <p:nvPr/>
        </p:nvSpPr>
        <p:spPr>
          <a:xfrm>
            <a:off x="3667785" y="2369637"/>
            <a:ext cx="1003352" cy="91734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94;p57">
            <a:extLst>
              <a:ext uri="{FF2B5EF4-FFF2-40B4-BE49-F238E27FC236}">
                <a16:creationId xmlns:a16="http://schemas.microsoft.com/office/drawing/2014/main" id="{D13C2DA3-8596-EC3E-7BCD-9398E5585778}"/>
              </a:ext>
            </a:extLst>
          </p:cNvPr>
          <p:cNvSpPr txBox="1"/>
          <p:nvPr/>
        </p:nvSpPr>
        <p:spPr>
          <a:xfrm>
            <a:off x="4793323" y="2489412"/>
            <a:ext cx="2224165" cy="707846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DTDC Corporate Office</a:t>
            </a:r>
            <a:endParaRPr sz="2000" b="1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3"/>
          <p:cNvSpPr/>
          <p:nvPr/>
        </p:nvSpPr>
        <p:spPr>
          <a:xfrm>
            <a:off x="0" y="3929850"/>
            <a:ext cx="12192000" cy="29076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63"/>
          <p:cNvGrpSpPr/>
          <p:nvPr/>
        </p:nvGrpSpPr>
        <p:grpSpPr>
          <a:xfrm>
            <a:off x="144087" y="671444"/>
            <a:ext cx="12017019" cy="249958"/>
            <a:chOff x="107453" y="823711"/>
            <a:chExt cx="12017019" cy="249958"/>
          </a:xfrm>
        </p:grpSpPr>
        <p:cxnSp>
          <p:nvCxnSpPr>
            <p:cNvPr id="599" name="Google Shape;599;p63"/>
            <p:cNvCxnSpPr>
              <a:endCxn id="600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00" name="Google Shape;600;p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1" name="Google Shape;601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3426" y="6240790"/>
            <a:ext cx="1115306" cy="25492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3"/>
          <p:cNvSpPr txBox="1"/>
          <p:nvPr/>
        </p:nvSpPr>
        <p:spPr>
          <a:xfrm>
            <a:off x="223681" y="20462"/>
            <a:ext cx="105522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Acumin Pro"/>
                <a:sym typeface="Arial"/>
              </a:rPr>
              <a:t>The Larger Goal (Win-Win situation)</a:t>
            </a:r>
            <a:endParaRPr sz="3600" b="1" i="0" u="none" strike="noStrike" cap="none">
              <a:solidFill>
                <a:srgbClr val="FFFFFF"/>
              </a:solidFill>
              <a:latin typeface="Acumin Pro"/>
              <a:sym typeface="Arial"/>
            </a:endParaRPr>
          </a:p>
        </p:txBody>
      </p:sp>
      <p:sp>
        <p:nvSpPr>
          <p:cNvPr id="604" name="Google Shape;604;p63"/>
          <p:cNvSpPr txBox="1"/>
          <p:nvPr/>
        </p:nvSpPr>
        <p:spPr>
          <a:xfrm flipH="1">
            <a:off x="260178" y="1277894"/>
            <a:ext cx="206491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cumin Pro"/>
                <a:sym typeface="Arial"/>
              </a:rPr>
              <a:t>Capture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Acumin Pro"/>
                <a:sym typeface="Arial"/>
              </a:rPr>
              <a:t>Delivery address</a:t>
            </a:r>
            <a:r>
              <a:rPr lang="en-US" sz="1500">
                <a:solidFill>
                  <a:schemeClr val="lt1"/>
                </a:solidFill>
                <a:latin typeface="Acumin Pro"/>
                <a:sym typeface="Arial"/>
              </a:rPr>
              <a:t> </a:t>
            </a:r>
            <a:r>
              <a:rPr lang="en-US" sz="1500">
                <a:solidFill>
                  <a:schemeClr val="lt1"/>
                </a:solidFill>
                <a:latin typeface="Acumin Pro"/>
              </a:rPr>
              <a:t>while booking a s</a:t>
            </a:r>
            <a:r>
              <a:rPr lang="en-US" sz="1500">
                <a:solidFill>
                  <a:schemeClr val="lt1"/>
                </a:solidFill>
                <a:latin typeface="Acumin Pro"/>
                <a:sym typeface="Arial"/>
              </a:rPr>
              <a:t>hipment</a:t>
            </a:r>
            <a:endParaRPr sz="1500">
              <a:latin typeface="Acumin Pro"/>
            </a:endParaRPr>
          </a:p>
        </p:txBody>
      </p:sp>
      <p:sp>
        <p:nvSpPr>
          <p:cNvPr id="611" name="Google Shape;611;p63"/>
          <p:cNvSpPr/>
          <p:nvPr/>
        </p:nvSpPr>
        <p:spPr>
          <a:xfrm>
            <a:off x="1907563" y="2639597"/>
            <a:ext cx="496378" cy="2524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3"/>
          <p:cNvSpPr/>
          <p:nvPr/>
        </p:nvSpPr>
        <p:spPr>
          <a:xfrm>
            <a:off x="6447658" y="2637439"/>
            <a:ext cx="496378" cy="2524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3"/>
          <p:cNvSpPr txBox="1"/>
          <p:nvPr/>
        </p:nvSpPr>
        <p:spPr>
          <a:xfrm>
            <a:off x="5231396" y="4152058"/>
            <a:ext cx="4012605" cy="22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en-US" sz="1800" b="1">
                <a:solidFill>
                  <a:srgbClr val="FF0000"/>
                </a:solidFill>
                <a:latin typeface="Acumin Pro"/>
                <a:sym typeface="Arial"/>
              </a:rPr>
              <a:t>Benefits for CPs !</a:t>
            </a:r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lt1"/>
                </a:solidFill>
                <a:latin typeface="Acumin Pro"/>
                <a:sym typeface="Arial"/>
              </a:rPr>
              <a:t>Load landing profile to CPs</a:t>
            </a:r>
            <a:endParaRPr sz="1600">
              <a:latin typeface="Acumin Pro"/>
            </a:endParaRPr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lt1"/>
                </a:solidFill>
                <a:latin typeface="Acumin Pro"/>
                <a:sym typeface="Arial"/>
              </a:rPr>
              <a:t>Easier management of resources</a:t>
            </a:r>
            <a:endParaRPr sz="1600">
              <a:latin typeface="Acumin Pro"/>
            </a:endParaRPr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lt1"/>
                </a:solidFill>
                <a:latin typeface="Acumin Pro"/>
                <a:sym typeface="Arial"/>
              </a:rPr>
              <a:t>Hassle free delivery</a:t>
            </a:r>
            <a:endParaRPr sz="1600">
              <a:latin typeface="Acumin Pro"/>
            </a:endParaRPr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lt1"/>
                </a:solidFill>
                <a:latin typeface="Acumin Pro"/>
                <a:sym typeface="Arial"/>
              </a:rPr>
              <a:t>Simpler allocation/ deallocation of area</a:t>
            </a:r>
            <a:endParaRPr sz="1600">
              <a:latin typeface="Acumin Pro"/>
            </a:endParaRPr>
          </a:p>
        </p:txBody>
      </p:sp>
      <p:sp>
        <p:nvSpPr>
          <p:cNvPr id="618" name="Google Shape;618;p63"/>
          <p:cNvSpPr txBox="1"/>
          <p:nvPr/>
        </p:nvSpPr>
        <p:spPr>
          <a:xfrm>
            <a:off x="733069" y="4152900"/>
            <a:ext cx="3340200" cy="22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en-US" sz="1800" b="1">
                <a:solidFill>
                  <a:srgbClr val="FF0000"/>
                </a:solidFill>
                <a:latin typeface="Acumin Pro"/>
                <a:sym typeface="Arial"/>
              </a:rPr>
              <a:t>Great Customer Experience !</a:t>
            </a:r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cumin Pro"/>
                <a:sym typeface="Arial"/>
              </a:rPr>
              <a:t>Accurate service mapping</a:t>
            </a:r>
            <a:endParaRPr sz="1600">
              <a:latin typeface="Acumin Pro"/>
            </a:endParaRPr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cumin Pro"/>
                <a:sym typeface="Arial"/>
              </a:rPr>
              <a:t>Fewer misroutes</a:t>
            </a:r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cumin Pro"/>
              </a:rPr>
              <a:t>No dependency on sorters</a:t>
            </a:r>
            <a:endParaRPr sz="1600">
              <a:latin typeface="Acumin Pro"/>
            </a:endParaRPr>
          </a:p>
          <a:p>
            <a:pPr marL="285750" indent="-285750">
              <a:spcBef>
                <a:spcPts val="18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cumin Pro"/>
                <a:sym typeface="Arial"/>
              </a:rPr>
              <a:t>Faster deliveries</a:t>
            </a:r>
            <a:endParaRPr lang="en-US" sz="1600">
              <a:latin typeface="Acumin Pro"/>
            </a:endParaRPr>
          </a:p>
        </p:txBody>
      </p:sp>
      <p:sp>
        <p:nvSpPr>
          <p:cNvPr id="2" name="Google Shape;604;p63">
            <a:extLst>
              <a:ext uri="{FF2B5EF4-FFF2-40B4-BE49-F238E27FC236}">
                <a16:creationId xmlns:a16="http://schemas.microsoft.com/office/drawing/2014/main" id="{5B5C4975-5A80-4B60-3A83-73417EB1AF20}"/>
              </a:ext>
            </a:extLst>
          </p:cNvPr>
          <p:cNvSpPr txBox="1"/>
          <p:nvPr/>
        </p:nvSpPr>
        <p:spPr>
          <a:xfrm flipH="1">
            <a:off x="4880477" y="1277894"/>
            <a:ext cx="161420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cumin Pro"/>
                <a:sym typeface="Arial"/>
              </a:rPr>
              <a:t>Convert to </a:t>
            </a:r>
            <a:r>
              <a:rPr lang="en-US" sz="1500">
                <a:solidFill>
                  <a:srgbClr val="FF0000"/>
                </a:solidFill>
                <a:latin typeface="Acumin Pro"/>
                <a:sym typeface="Arial"/>
              </a:rPr>
              <a:t>Geo-coordinate</a:t>
            </a:r>
            <a:endParaRPr sz="1500">
              <a:solidFill>
                <a:srgbClr val="FF0000"/>
              </a:solidFill>
              <a:latin typeface="Acumin Pr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5C02F-232C-7007-3476-709F04BAD151}"/>
              </a:ext>
            </a:extLst>
          </p:cNvPr>
          <p:cNvGrpSpPr/>
          <p:nvPr/>
        </p:nvGrpSpPr>
        <p:grpSpPr>
          <a:xfrm>
            <a:off x="804291" y="2253270"/>
            <a:ext cx="874898" cy="1020787"/>
            <a:chOff x="1558064" y="1766163"/>
            <a:chExt cx="455519" cy="5314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847B4C3-61AA-02F5-BAB4-38D7777DD77A}"/>
                </a:ext>
              </a:extLst>
            </p:cNvPr>
            <p:cNvSpPr/>
            <p:nvPr/>
          </p:nvSpPr>
          <p:spPr>
            <a:xfrm>
              <a:off x="1558064" y="1766163"/>
              <a:ext cx="455519" cy="531477"/>
            </a:xfrm>
            <a:custGeom>
              <a:avLst/>
              <a:gdLst>
                <a:gd name="connsiteX0" fmla="*/ 227760 w 455519"/>
                <a:gd name="connsiteY0" fmla="*/ 0 h 531477"/>
                <a:gd name="connsiteX1" fmla="*/ 0 w 455519"/>
                <a:gd name="connsiteY1" fmla="*/ 138036 h 531477"/>
                <a:gd name="connsiteX2" fmla="*/ 0 w 455519"/>
                <a:gd name="connsiteY2" fmla="*/ 393442 h 531477"/>
                <a:gd name="connsiteX3" fmla="*/ 227760 w 455519"/>
                <a:gd name="connsiteY3" fmla="*/ 531478 h 531477"/>
                <a:gd name="connsiteX4" fmla="*/ 455520 w 455519"/>
                <a:gd name="connsiteY4" fmla="*/ 393442 h 531477"/>
                <a:gd name="connsiteX5" fmla="*/ 455520 w 455519"/>
                <a:gd name="connsiteY5" fmla="*/ 138036 h 531477"/>
                <a:gd name="connsiteX6" fmla="*/ 435899 w 455519"/>
                <a:gd name="connsiteY6" fmla="*/ 141814 h 531477"/>
                <a:gd name="connsiteX7" fmla="*/ 339965 w 455519"/>
                <a:gd name="connsiteY7" fmla="*/ 199953 h 531477"/>
                <a:gd name="connsiteX8" fmla="*/ 131826 w 455519"/>
                <a:gd name="connsiteY8" fmla="*/ 73808 h 531477"/>
                <a:gd name="connsiteX9" fmla="*/ 227760 w 455519"/>
                <a:gd name="connsiteY9" fmla="*/ 15669 h 531477"/>
                <a:gd name="connsiteX10" fmla="*/ 227760 w 455519"/>
                <a:gd name="connsiteY10" fmla="*/ 267953 h 531477"/>
                <a:gd name="connsiteX11" fmla="*/ 19621 w 455519"/>
                <a:gd name="connsiteY11" fmla="*/ 141814 h 531477"/>
                <a:gd name="connsiteX12" fmla="*/ 118904 w 455519"/>
                <a:gd name="connsiteY12" fmla="*/ 81639 h 531477"/>
                <a:gd name="connsiteX13" fmla="*/ 327043 w 455519"/>
                <a:gd name="connsiteY13" fmla="*/ 207784 h 531477"/>
                <a:gd name="connsiteX14" fmla="*/ 13398 w 455519"/>
                <a:gd name="connsiteY14" fmla="*/ 153698 h 531477"/>
                <a:gd name="connsiteX15" fmla="*/ 221061 w 455519"/>
                <a:gd name="connsiteY15" fmla="*/ 279562 h 531477"/>
                <a:gd name="connsiteX16" fmla="*/ 221061 w 455519"/>
                <a:gd name="connsiteY16" fmla="*/ 511750 h 531477"/>
                <a:gd name="connsiteX17" fmla="*/ 13398 w 455519"/>
                <a:gd name="connsiteY17" fmla="*/ 385892 h 531477"/>
                <a:gd name="connsiteX18" fmla="*/ 234459 w 455519"/>
                <a:gd name="connsiteY18" fmla="*/ 511750 h 531477"/>
                <a:gd name="connsiteX19" fmla="*/ 234459 w 455519"/>
                <a:gd name="connsiteY19" fmla="*/ 279562 h 531477"/>
                <a:gd name="connsiteX20" fmla="*/ 442122 w 455519"/>
                <a:gd name="connsiteY20" fmla="*/ 153698 h 531477"/>
                <a:gd name="connsiteX21" fmla="*/ 442122 w 455519"/>
                <a:gd name="connsiteY21" fmla="*/ 385892 h 53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5519" h="531477">
                  <a:moveTo>
                    <a:pt x="227760" y="0"/>
                  </a:moveTo>
                  <a:lnTo>
                    <a:pt x="0" y="138036"/>
                  </a:lnTo>
                  <a:lnTo>
                    <a:pt x="0" y="393442"/>
                  </a:lnTo>
                  <a:lnTo>
                    <a:pt x="227760" y="531478"/>
                  </a:lnTo>
                  <a:lnTo>
                    <a:pt x="455520" y="393442"/>
                  </a:lnTo>
                  <a:lnTo>
                    <a:pt x="455520" y="138036"/>
                  </a:lnTo>
                  <a:close/>
                  <a:moveTo>
                    <a:pt x="435899" y="141814"/>
                  </a:moveTo>
                  <a:lnTo>
                    <a:pt x="339965" y="199953"/>
                  </a:lnTo>
                  <a:lnTo>
                    <a:pt x="131826" y="73808"/>
                  </a:lnTo>
                  <a:lnTo>
                    <a:pt x="227760" y="15669"/>
                  </a:lnTo>
                  <a:close/>
                  <a:moveTo>
                    <a:pt x="227760" y="267953"/>
                  </a:moveTo>
                  <a:lnTo>
                    <a:pt x="19621" y="141814"/>
                  </a:lnTo>
                  <a:lnTo>
                    <a:pt x="118904" y="81639"/>
                  </a:lnTo>
                  <a:lnTo>
                    <a:pt x="327043" y="207784"/>
                  </a:lnTo>
                  <a:close/>
                  <a:moveTo>
                    <a:pt x="13398" y="153698"/>
                  </a:moveTo>
                  <a:lnTo>
                    <a:pt x="221061" y="279562"/>
                  </a:lnTo>
                  <a:lnTo>
                    <a:pt x="221061" y="511750"/>
                  </a:lnTo>
                  <a:lnTo>
                    <a:pt x="13398" y="385892"/>
                  </a:lnTo>
                  <a:close/>
                  <a:moveTo>
                    <a:pt x="234459" y="511750"/>
                  </a:moveTo>
                  <a:lnTo>
                    <a:pt x="234459" y="279562"/>
                  </a:lnTo>
                  <a:lnTo>
                    <a:pt x="442122" y="153698"/>
                  </a:lnTo>
                  <a:lnTo>
                    <a:pt x="442122" y="385892"/>
                  </a:lnTo>
                  <a:close/>
                </a:path>
              </a:pathLst>
            </a:custGeom>
            <a:solidFill>
              <a:schemeClr val="bg1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FBF6CCF-002C-3250-0B73-899DDC3D9A6D}"/>
                </a:ext>
              </a:extLst>
            </p:cNvPr>
            <p:cNvSpPr/>
            <p:nvPr/>
          </p:nvSpPr>
          <p:spPr>
            <a:xfrm>
              <a:off x="1819318" y="2024999"/>
              <a:ext cx="60289" cy="94218"/>
            </a:xfrm>
            <a:custGeom>
              <a:avLst/>
              <a:gdLst>
                <a:gd name="connsiteX0" fmla="*/ 6505 w 60289"/>
                <a:gd name="connsiteY0" fmla="*/ 32255 h 94218"/>
                <a:gd name="connsiteX1" fmla="*/ 0 w 60289"/>
                <a:gd name="connsiteY1" fmla="*/ 36174 h 94218"/>
                <a:gd name="connsiteX2" fmla="*/ 0 w 60289"/>
                <a:gd name="connsiteY2" fmla="*/ 94219 h 94218"/>
                <a:gd name="connsiteX3" fmla="*/ 20291 w 60289"/>
                <a:gd name="connsiteY3" fmla="*/ 82047 h 94218"/>
                <a:gd name="connsiteX4" fmla="*/ 53785 w 60289"/>
                <a:gd name="connsiteY4" fmla="*/ 61951 h 94218"/>
                <a:gd name="connsiteX5" fmla="*/ 60289 w 60289"/>
                <a:gd name="connsiteY5" fmla="*/ 58032 h 94218"/>
                <a:gd name="connsiteX6" fmla="*/ 60289 w 60289"/>
                <a:gd name="connsiteY6" fmla="*/ 0 h 94218"/>
                <a:gd name="connsiteX7" fmla="*/ 39999 w 60289"/>
                <a:gd name="connsiteY7" fmla="*/ 12172 h 94218"/>
                <a:gd name="connsiteX8" fmla="*/ 46892 w 60289"/>
                <a:gd name="connsiteY8" fmla="*/ 50449 h 94218"/>
                <a:gd name="connsiteX9" fmla="*/ 13398 w 60289"/>
                <a:gd name="connsiteY9" fmla="*/ 70545 h 94218"/>
                <a:gd name="connsiteX10" fmla="*/ 13398 w 60289"/>
                <a:gd name="connsiteY10" fmla="*/ 43750 h 94218"/>
                <a:gd name="connsiteX11" fmla="*/ 46892 w 60289"/>
                <a:gd name="connsiteY11" fmla="*/ 23654 h 9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289" h="94218">
                  <a:moveTo>
                    <a:pt x="6505" y="32255"/>
                  </a:moveTo>
                  <a:lnTo>
                    <a:pt x="0" y="36174"/>
                  </a:lnTo>
                  <a:lnTo>
                    <a:pt x="0" y="94219"/>
                  </a:lnTo>
                  <a:lnTo>
                    <a:pt x="20291" y="82047"/>
                  </a:lnTo>
                  <a:lnTo>
                    <a:pt x="53785" y="61951"/>
                  </a:lnTo>
                  <a:lnTo>
                    <a:pt x="60289" y="58032"/>
                  </a:lnTo>
                  <a:lnTo>
                    <a:pt x="60289" y="0"/>
                  </a:lnTo>
                  <a:lnTo>
                    <a:pt x="39999" y="12172"/>
                  </a:lnTo>
                  <a:close/>
                  <a:moveTo>
                    <a:pt x="46892" y="50449"/>
                  </a:moveTo>
                  <a:lnTo>
                    <a:pt x="13398" y="70545"/>
                  </a:lnTo>
                  <a:lnTo>
                    <a:pt x="13398" y="43750"/>
                  </a:lnTo>
                  <a:lnTo>
                    <a:pt x="46892" y="23654"/>
                  </a:lnTo>
                  <a:close/>
                </a:path>
              </a:pathLst>
            </a:custGeom>
            <a:solidFill>
              <a:srgbClr val="DC0032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52F209-E9C6-E0A2-187D-FAFB747A0D0A}"/>
              </a:ext>
            </a:extLst>
          </p:cNvPr>
          <p:cNvGrpSpPr/>
          <p:nvPr/>
        </p:nvGrpSpPr>
        <p:grpSpPr>
          <a:xfrm>
            <a:off x="5233109" y="2287487"/>
            <a:ext cx="908943" cy="738623"/>
            <a:chOff x="1529915" y="3211660"/>
            <a:chExt cx="527768" cy="4288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22C8C82-5849-B083-B17B-A2190D33F576}"/>
                </a:ext>
              </a:extLst>
            </p:cNvPr>
            <p:cNvSpPr/>
            <p:nvPr/>
          </p:nvSpPr>
          <p:spPr>
            <a:xfrm>
              <a:off x="1856433" y="3211660"/>
              <a:ext cx="138577" cy="211170"/>
            </a:xfrm>
            <a:custGeom>
              <a:avLst/>
              <a:gdLst>
                <a:gd name="connsiteX0" fmla="*/ 69308 w 138577"/>
                <a:gd name="connsiteY0" fmla="*/ 97041 h 211170"/>
                <a:gd name="connsiteX1" fmla="*/ 40941 w 138577"/>
                <a:gd name="connsiteY1" fmla="*/ 67354 h 211170"/>
                <a:gd name="connsiteX2" fmla="*/ 69968 w 138577"/>
                <a:gd name="connsiteY2" fmla="*/ 38326 h 211170"/>
                <a:gd name="connsiteX3" fmla="*/ 98995 w 138577"/>
                <a:gd name="connsiteY3" fmla="*/ 67354 h 211170"/>
                <a:gd name="connsiteX4" fmla="*/ 90419 w 138577"/>
                <a:gd name="connsiteY4" fmla="*/ 87805 h 211170"/>
                <a:gd name="connsiteX5" fmla="*/ 69308 w 138577"/>
                <a:gd name="connsiteY5" fmla="*/ 97041 h 211170"/>
                <a:gd name="connsiteX6" fmla="*/ 40941 w 138577"/>
                <a:gd name="connsiteY6" fmla="*/ 5341 h 211170"/>
                <a:gd name="connsiteX7" fmla="*/ 7955 w 138577"/>
                <a:gd name="connsiteY7" fmla="*/ 35028 h 211170"/>
                <a:gd name="connsiteX8" fmla="*/ 4657 w 138577"/>
                <a:gd name="connsiteY8" fmla="*/ 91763 h 211170"/>
                <a:gd name="connsiteX9" fmla="*/ 36323 w 138577"/>
                <a:gd name="connsiteY9" fmla="*/ 160373 h 211170"/>
                <a:gd name="connsiteX10" fmla="*/ 57433 w 138577"/>
                <a:gd name="connsiteY10" fmla="*/ 203914 h 211170"/>
                <a:gd name="connsiteX11" fmla="*/ 69308 w 138577"/>
                <a:gd name="connsiteY11" fmla="*/ 211170 h 211170"/>
                <a:gd name="connsiteX12" fmla="*/ 81183 w 138577"/>
                <a:gd name="connsiteY12" fmla="*/ 203914 h 211170"/>
                <a:gd name="connsiteX13" fmla="*/ 102294 w 138577"/>
                <a:gd name="connsiteY13" fmla="*/ 160373 h 211170"/>
                <a:gd name="connsiteX14" fmla="*/ 133960 w 138577"/>
                <a:gd name="connsiteY14" fmla="*/ 92423 h 211170"/>
                <a:gd name="connsiteX15" fmla="*/ 138578 w 138577"/>
                <a:gd name="connsiteY15" fmla="*/ 67354 h 211170"/>
                <a:gd name="connsiteX16" fmla="*/ 40941 w 138577"/>
                <a:gd name="connsiteY16" fmla="*/ 5341 h 21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577" h="211170">
                  <a:moveTo>
                    <a:pt x="69308" y="97041"/>
                  </a:moveTo>
                  <a:cubicBezTo>
                    <a:pt x="53475" y="97041"/>
                    <a:pt x="40281" y="83846"/>
                    <a:pt x="40941" y="67354"/>
                  </a:cubicBezTo>
                  <a:cubicBezTo>
                    <a:pt x="40941" y="51520"/>
                    <a:pt x="54135" y="38326"/>
                    <a:pt x="69968" y="38326"/>
                  </a:cubicBezTo>
                  <a:cubicBezTo>
                    <a:pt x="85801" y="38326"/>
                    <a:pt x="98995" y="51520"/>
                    <a:pt x="98995" y="67354"/>
                  </a:cubicBezTo>
                  <a:cubicBezTo>
                    <a:pt x="98995" y="75270"/>
                    <a:pt x="95697" y="82527"/>
                    <a:pt x="90419" y="87805"/>
                  </a:cubicBezTo>
                  <a:cubicBezTo>
                    <a:pt x="84481" y="93742"/>
                    <a:pt x="77225" y="97041"/>
                    <a:pt x="69308" y="97041"/>
                  </a:cubicBezTo>
                  <a:close/>
                  <a:moveTo>
                    <a:pt x="40941" y="5341"/>
                  </a:moveTo>
                  <a:cubicBezTo>
                    <a:pt x="26427" y="10618"/>
                    <a:pt x="15212" y="21834"/>
                    <a:pt x="7955" y="35028"/>
                  </a:cubicBezTo>
                  <a:cubicBezTo>
                    <a:pt x="-1281" y="52840"/>
                    <a:pt x="-2600" y="73291"/>
                    <a:pt x="4657" y="91763"/>
                  </a:cubicBezTo>
                  <a:lnTo>
                    <a:pt x="36323" y="160373"/>
                  </a:lnTo>
                  <a:lnTo>
                    <a:pt x="57433" y="203914"/>
                  </a:lnTo>
                  <a:cubicBezTo>
                    <a:pt x="59412" y="208532"/>
                    <a:pt x="64030" y="211170"/>
                    <a:pt x="69308" y="211170"/>
                  </a:cubicBezTo>
                  <a:cubicBezTo>
                    <a:pt x="74586" y="211170"/>
                    <a:pt x="79204" y="208532"/>
                    <a:pt x="81183" y="203914"/>
                  </a:cubicBezTo>
                  <a:lnTo>
                    <a:pt x="102294" y="160373"/>
                  </a:lnTo>
                  <a:lnTo>
                    <a:pt x="133960" y="92423"/>
                  </a:lnTo>
                  <a:cubicBezTo>
                    <a:pt x="137258" y="84506"/>
                    <a:pt x="138578" y="75930"/>
                    <a:pt x="138578" y="67354"/>
                  </a:cubicBezTo>
                  <a:cubicBezTo>
                    <a:pt x="138578" y="21174"/>
                    <a:pt x="91079" y="-13791"/>
                    <a:pt x="40941" y="5341"/>
                  </a:cubicBezTo>
                  <a:close/>
                </a:path>
              </a:pathLst>
            </a:custGeom>
            <a:solidFill>
              <a:srgbClr val="DC0032"/>
            </a:solidFill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8210F8-240C-4F96-DEB2-88352A685674}"/>
                </a:ext>
              </a:extLst>
            </p:cNvPr>
            <p:cNvSpPr/>
            <p:nvPr/>
          </p:nvSpPr>
          <p:spPr>
            <a:xfrm>
              <a:off x="1529915" y="3271097"/>
              <a:ext cx="527768" cy="369437"/>
            </a:xfrm>
            <a:custGeom>
              <a:avLst/>
              <a:gdLst>
                <a:gd name="connsiteX0" fmla="*/ 250690 w 527768"/>
                <a:gd name="connsiteY0" fmla="*/ 318640 h 369437"/>
                <a:gd name="connsiteX1" fmla="*/ 145136 w 527768"/>
                <a:gd name="connsiteY1" fmla="*/ 265863 h 369437"/>
                <a:gd name="connsiteX2" fmla="*/ 145136 w 527768"/>
                <a:gd name="connsiteY2" fmla="*/ 50798 h 369437"/>
                <a:gd name="connsiteX3" fmla="*/ 250690 w 527768"/>
                <a:gd name="connsiteY3" fmla="*/ 103575 h 369437"/>
                <a:gd name="connsiteX4" fmla="*/ 250690 w 527768"/>
                <a:gd name="connsiteY4" fmla="*/ 318640 h 369437"/>
                <a:gd name="connsiteX5" fmla="*/ 118748 w 527768"/>
                <a:gd name="connsiteY5" fmla="*/ 265863 h 369437"/>
                <a:gd name="connsiteX6" fmla="*/ 39583 w 527768"/>
                <a:gd name="connsiteY6" fmla="*/ 305446 h 369437"/>
                <a:gd name="connsiteX7" fmla="*/ 39583 w 527768"/>
                <a:gd name="connsiteY7" fmla="*/ 90380 h 369437"/>
                <a:gd name="connsiteX8" fmla="*/ 118748 w 527768"/>
                <a:gd name="connsiteY8" fmla="*/ 50798 h 369437"/>
                <a:gd name="connsiteX9" fmla="*/ 118748 w 527768"/>
                <a:gd name="connsiteY9" fmla="*/ 265863 h 369437"/>
                <a:gd name="connsiteX10" fmla="*/ 484227 w 527768"/>
                <a:gd name="connsiteY10" fmla="*/ 44201 h 369437"/>
                <a:gd name="connsiteX11" fmla="*/ 484227 w 527768"/>
                <a:gd name="connsiteY11" fmla="*/ 44201 h 369437"/>
                <a:gd name="connsiteX12" fmla="*/ 467735 w 527768"/>
                <a:gd name="connsiteY12" fmla="*/ 79825 h 369437"/>
                <a:gd name="connsiteX13" fmla="*/ 488186 w 527768"/>
                <a:gd name="connsiteY13" fmla="*/ 90380 h 369437"/>
                <a:gd name="connsiteX14" fmla="*/ 488186 w 527768"/>
                <a:gd name="connsiteY14" fmla="*/ 305446 h 369437"/>
                <a:gd name="connsiteX15" fmla="*/ 409020 w 527768"/>
                <a:gd name="connsiteY15" fmla="*/ 265863 h 369437"/>
                <a:gd name="connsiteX16" fmla="*/ 409020 w 527768"/>
                <a:gd name="connsiteY16" fmla="*/ 178122 h 369437"/>
                <a:gd name="connsiteX17" fmla="*/ 382632 w 527768"/>
                <a:gd name="connsiteY17" fmla="*/ 178122 h 369437"/>
                <a:gd name="connsiteX18" fmla="*/ 382632 w 527768"/>
                <a:gd name="connsiteY18" fmla="*/ 265863 h 369437"/>
                <a:gd name="connsiteX19" fmla="*/ 277078 w 527768"/>
                <a:gd name="connsiteY19" fmla="*/ 318640 h 369437"/>
                <a:gd name="connsiteX20" fmla="*/ 277078 w 527768"/>
                <a:gd name="connsiteY20" fmla="*/ 103575 h 369437"/>
                <a:gd name="connsiteX21" fmla="*/ 323918 w 527768"/>
                <a:gd name="connsiteY21" fmla="*/ 79825 h 369437"/>
                <a:gd name="connsiteX22" fmla="*/ 307425 w 527768"/>
                <a:gd name="connsiteY22" fmla="*/ 44201 h 369437"/>
                <a:gd name="connsiteX23" fmla="*/ 263884 w 527768"/>
                <a:gd name="connsiteY23" fmla="*/ 65971 h 369437"/>
                <a:gd name="connsiteX24" fmla="*/ 131942 w 527768"/>
                <a:gd name="connsiteY24" fmla="*/ 0 h 369437"/>
                <a:gd name="connsiteX25" fmla="*/ 0 w 527768"/>
                <a:gd name="connsiteY25" fmla="*/ 65971 h 369437"/>
                <a:gd name="connsiteX26" fmla="*/ 0 w 527768"/>
                <a:gd name="connsiteY26" fmla="*/ 369438 h 369437"/>
                <a:gd name="connsiteX27" fmla="*/ 131942 w 527768"/>
                <a:gd name="connsiteY27" fmla="*/ 303467 h 369437"/>
                <a:gd name="connsiteX28" fmla="*/ 263884 w 527768"/>
                <a:gd name="connsiteY28" fmla="*/ 369438 h 369437"/>
                <a:gd name="connsiteX29" fmla="*/ 395826 w 527768"/>
                <a:gd name="connsiteY29" fmla="*/ 303467 h 369437"/>
                <a:gd name="connsiteX30" fmla="*/ 527768 w 527768"/>
                <a:gd name="connsiteY30" fmla="*/ 369438 h 369437"/>
                <a:gd name="connsiteX31" fmla="*/ 527768 w 527768"/>
                <a:gd name="connsiteY31" fmla="*/ 65971 h 369437"/>
                <a:gd name="connsiteX32" fmla="*/ 484227 w 527768"/>
                <a:gd name="connsiteY32" fmla="*/ 44201 h 3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7768" h="369437">
                  <a:moveTo>
                    <a:pt x="250690" y="318640"/>
                  </a:moveTo>
                  <a:lnTo>
                    <a:pt x="145136" y="265863"/>
                  </a:lnTo>
                  <a:lnTo>
                    <a:pt x="145136" y="50798"/>
                  </a:lnTo>
                  <a:lnTo>
                    <a:pt x="250690" y="103575"/>
                  </a:lnTo>
                  <a:lnTo>
                    <a:pt x="250690" y="318640"/>
                  </a:lnTo>
                  <a:close/>
                  <a:moveTo>
                    <a:pt x="118748" y="265863"/>
                  </a:moveTo>
                  <a:lnTo>
                    <a:pt x="39583" y="305446"/>
                  </a:lnTo>
                  <a:lnTo>
                    <a:pt x="39583" y="90380"/>
                  </a:lnTo>
                  <a:lnTo>
                    <a:pt x="118748" y="50798"/>
                  </a:lnTo>
                  <a:lnTo>
                    <a:pt x="118748" y="265863"/>
                  </a:lnTo>
                  <a:close/>
                  <a:moveTo>
                    <a:pt x="484227" y="44201"/>
                  </a:moveTo>
                  <a:lnTo>
                    <a:pt x="484227" y="44201"/>
                  </a:lnTo>
                  <a:lnTo>
                    <a:pt x="467735" y="79825"/>
                  </a:lnTo>
                  <a:lnTo>
                    <a:pt x="488186" y="90380"/>
                  </a:lnTo>
                  <a:lnTo>
                    <a:pt x="488186" y="305446"/>
                  </a:lnTo>
                  <a:lnTo>
                    <a:pt x="409020" y="265863"/>
                  </a:lnTo>
                  <a:lnTo>
                    <a:pt x="409020" y="178122"/>
                  </a:lnTo>
                  <a:lnTo>
                    <a:pt x="382632" y="178122"/>
                  </a:lnTo>
                  <a:lnTo>
                    <a:pt x="382632" y="265863"/>
                  </a:lnTo>
                  <a:lnTo>
                    <a:pt x="277078" y="318640"/>
                  </a:lnTo>
                  <a:lnTo>
                    <a:pt x="277078" y="103575"/>
                  </a:lnTo>
                  <a:lnTo>
                    <a:pt x="323918" y="79825"/>
                  </a:lnTo>
                  <a:lnTo>
                    <a:pt x="307425" y="44201"/>
                  </a:lnTo>
                  <a:lnTo>
                    <a:pt x="263884" y="65971"/>
                  </a:lnTo>
                  <a:lnTo>
                    <a:pt x="131942" y="0"/>
                  </a:lnTo>
                  <a:lnTo>
                    <a:pt x="0" y="65971"/>
                  </a:lnTo>
                  <a:lnTo>
                    <a:pt x="0" y="369438"/>
                  </a:lnTo>
                  <a:lnTo>
                    <a:pt x="131942" y="303467"/>
                  </a:lnTo>
                  <a:lnTo>
                    <a:pt x="263884" y="369438"/>
                  </a:lnTo>
                  <a:lnTo>
                    <a:pt x="395826" y="303467"/>
                  </a:lnTo>
                  <a:lnTo>
                    <a:pt x="527768" y="369438"/>
                  </a:lnTo>
                  <a:lnTo>
                    <a:pt x="527768" y="65971"/>
                  </a:lnTo>
                  <a:lnTo>
                    <a:pt x="484227" y="44201"/>
                  </a:lnTo>
                  <a:close/>
                </a:path>
              </a:pathLst>
            </a:custGeom>
            <a:solidFill>
              <a:schemeClr val="bg1"/>
            </a:solidFill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E7661E-7F5E-1770-174D-CB4B21014F6F}"/>
              </a:ext>
            </a:extLst>
          </p:cNvPr>
          <p:cNvGrpSpPr/>
          <p:nvPr/>
        </p:nvGrpSpPr>
        <p:grpSpPr>
          <a:xfrm>
            <a:off x="10621309" y="2241187"/>
            <a:ext cx="786070" cy="828493"/>
            <a:chOff x="4392740" y="5955952"/>
            <a:chExt cx="444330" cy="46831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F4E6252-4530-A7B3-24B1-2CEC91312439}"/>
                </a:ext>
              </a:extLst>
            </p:cNvPr>
            <p:cNvSpPr/>
            <p:nvPr/>
          </p:nvSpPr>
          <p:spPr>
            <a:xfrm>
              <a:off x="4714225" y="5955952"/>
              <a:ext cx="122845" cy="200778"/>
            </a:xfrm>
            <a:custGeom>
              <a:avLst/>
              <a:gdLst>
                <a:gd name="connsiteX0" fmla="*/ 61723 w 122845"/>
                <a:gd name="connsiteY0" fmla="*/ 88859 h 200778"/>
                <a:gd name="connsiteX1" fmla="*/ 35306 w 122845"/>
                <a:gd name="connsiteY1" fmla="*/ 62441 h 200778"/>
                <a:gd name="connsiteX2" fmla="*/ 61723 w 122845"/>
                <a:gd name="connsiteY2" fmla="*/ 36024 h 200778"/>
                <a:gd name="connsiteX3" fmla="*/ 88141 w 122845"/>
                <a:gd name="connsiteY3" fmla="*/ 62441 h 200778"/>
                <a:gd name="connsiteX4" fmla="*/ 88141 w 122845"/>
                <a:gd name="connsiteY4" fmla="*/ 62441 h 200778"/>
                <a:gd name="connsiteX5" fmla="*/ 61723 w 122845"/>
                <a:gd name="connsiteY5" fmla="*/ 88859 h 200778"/>
                <a:gd name="connsiteX6" fmla="*/ 61723 w 122845"/>
                <a:gd name="connsiteY6" fmla="*/ 88859 h 200778"/>
                <a:gd name="connsiteX7" fmla="*/ 61723 w 122845"/>
                <a:gd name="connsiteY7" fmla="*/ 0 h 200778"/>
                <a:gd name="connsiteX8" fmla="*/ 10689 w 122845"/>
                <a:gd name="connsiteY8" fmla="*/ 27018 h 200778"/>
                <a:gd name="connsiteX9" fmla="*/ 4085 w 122845"/>
                <a:gd name="connsiteY9" fmla="*/ 84656 h 200778"/>
                <a:gd name="connsiteX10" fmla="*/ 32304 w 122845"/>
                <a:gd name="connsiteY10" fmla="*/ 146497 h 200778"/>
                <a:gd name="connsiteX11" fmla="*/ 56320 w 122845"/>
                <a:gd name="connsiteY11" fmla="*/ 197531 h 200778"/>
                <a:gd name="connsiteX12" fmla="*/ 64125 w 122845"/>
                <a:gd name="connsiteY12" fmla="*/ 199933 h 200778"/>
                <a:gd name="connsiteX13" fmla="*/ 66526 w 122845"/>
                <a:gd name="connsiteY13" fmla="*/ 197531 h 200778"/>
                <a:gd name="connsiteX14" fmla="*/ 90542 w 122845"/>
                <a:gd name="connsiteY14" fmla="*/ 146497 h 200778"/>
                <a:gd name="connsiteX15" fmla="*/ 118761 w 122845"/>
                <a:gd name="connsiteY15" fmla="*/ 84656 h 200778"/>
                <a:gd name="connsiteX16" fmla="*/ 112157 w 122845"/>
                <a:gd name="connsiteY16" fmla="*/ 27018 h 200778"/>
                <a:gd name="connsiteX17" fmla="*/ 61723 w 122845"/>
                <a:gd name="connsiteY17" fmla="*/ 0 h 20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845" h="200778">
                  <a:moveTo>
                    <a:pt x="61723" y="88859"/>
                  </a:moveTo>
                  <a:cubicBezTo>
                    <a:pt x="47314" y="88859"/>
                    <a:pt x="35306" y="76851"/>
                    <a:pt x="35306" y="62441"/>
                  </a:cubicBezTo>
                  <a:cubicBezTo>
                    <a:pt x="35306" y="48032"/>
                    <a:pt x="47314" y="36024"/>
                    <a:pt x="61723" y="36024"/>
                  </a:cubicBezTo>
                  <a:cubicBezTo>
                    <a:pt x="76133" y="36024"/>
                    <a:pt x="88141" y="48032"/>
                    <a:pt x="88141" y="62441"/>
                  </a:cubicBezTo>
                  <a:lnTo>
                    <a:pt x="88141" y="62441"/>
                  </a:lnTo>
                  <a:cubicBezTo>
                    <a:pt x="88141" y="76851"/>
                    <a:pt x="76133" y="88859"/>
                    <a:pt x="61723" y="88859"/>
                  </a:cubicBezTo>
                  <a:cubicBezTo>
                    <a:pt x="61723" y="88859"/>
                    <a:pt x="61723" y="88859"/>
                    <a:pt x="61723" y="88859"/>
                  </a:cubicBezTo>
                  <a:close/>
                  <a:moveTo>
                    <a:pt x="61723" y="0"/>
                  </a:moveTo>
                  <a:cubicBezTo>
                    <a:pt x="41310" y="0"/>
                    <a:pt x="22097" y="10207"/>
                    <a:pt x="10689" y="27018"/>
                  </a:cubicBezTo>
                  <a:cubicBezTo>
                    <a:pt x="-718" y="43829"/>
                    <a:pt x="-3120" y="65443"/>
                    <a:pt x="4085" y="84656"/>
                  </a:cubicBezTo>
                  <a:lnTo>
                    <a:pt x="32304" y="146497"/>
                  </a:lnTo>
                  <a:lnTo>
                    <a:pt x="56320" y="197531"/>
                  </a:lnTo>
                  <a:cubicBezTo>
                    <a:pt x="58121" y="200533"/>
                    <a:pt x="61723" y="201734"/>
                    <a:pt x="64125" y="199933"/>
                  </a:cubicBezTo>
                  <a:cubicBezTo>
                    <a:pt x="65326" y="199332"/>
                    <a:pt x="65926" y="198732"/>
                    <a:pt x="66526" y="197531"/>
                  </a:cubicBezTo>
                  <a:lnTo>
                    <a:pt x="90542" y="146497"/>
                  </a:lnTo>
                  <a:lnTo>
                    <a:pt x="118761" y="84656"/>
                  </a:lnTo>
                  <a:cubicBezTo>
                    <a:pt x="125966" y="65443"/>
                    <a:pt x="123564" y="43829"/>
                    <a:pt x="112157" y="27018"/>
                  </a:cubicBezTo>
                  <a:cubicBezTo>
                    <a:pt x="101349" y="10207"/>
                    <a:pt x="82137" y="0"/>
                    <a:pt x="61723" y="0"/>
                  </a:cubicBezTo>
                  <a:close/>
                </a:path>
              </a:pathLst>
            </a:custGeom>
            <a:solidFill>
              <a:srgbClr val="DC003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5CDADA-B0F8-6E3C-6E85-0BB4F34F0F62}"/>
                </a:ext>
              </a:extLst>
            </p:cNvPr>
            <p:cNvSpPr/>
            <p:nvPr/>
          </p:nvSpPr>
          <p:spPr>
            <a:xfrm>
              <a:off x="4392740" y="6175098"/>
              <a:ext cx="153583" cy="248791"/>
            </a:xfrm>
            <a:custGeom>
              <a:avLst/>
              <a:gdLst>
                <a:gd name="connsiteX0" fmla="*/ 77005 w 153583"/>
                <a:gd name="connsiteY0" fmla="*/ 109873 h 248791"/>
                <a:gd name="connsiteX1" fmla="*/ 43983 w 153583"/>
                <a:gd name="connsiteY1" fmla="*/ 76851 h 248791"/>
                <a:gd name="connsiteX2" fmla="*/ 77005 w 153583"/>
                <a:gd name="connsiteY2" fmla="*/ 43829 h 248791"/>
                <a:gd name="connsiteX3" fmla="*/ 110027 w 153583"/>
                <a:gd name="connsiteY3" fmla="*/ 76851 h 248791"/>
                <a:gd name="connsiteX4" fmla="*/ 110027 w 153583"/>
                <a:gd name="connsiteY4" fmla="*/ 76851 h 248791"/>
                <a:gd name="connsiteX5" fmla="*/ 77005 w 153583"/>
                <a:gd name="connsiteY5" fmla="*/ 109873 h 248791"/>
                <a:gd name="connsiteX6" fmla="*/ 77005 w 153583"/>
                <a:gd name="connsiteY6" fmla="*/ 109873 h 248791"/>
                <a:gd name="connsiteX7" fmla="*/ 77005 w 153583"/>
                <a:gd name="connsiteY7" fmla="*/ 109873 h 248791"/>
                <a:gd name="connsiteX8" fmla="*/ 77005 w 153583"/>
                <a:gd name="connsiteY8" fmla="*/ 0 h 248791"/>
                <a:gd name="connsiteX9" fmla="*/ 13363 w 153583"/>
                <a:gd name="connsiteY9" fmla="*/ 33622 h 248791"/>
                <a:gd name="connsiteX10" fmla="*/ 5558 w 153583"/>
                <a:gd name="connsiteY10" fmla="*/ 105070 h 248791"/>
                <a:gd name="connsiteX11" fmla="*/ 40381 w 153583"/>
                <a:gd name="connsiteY11" fmla="*/ 181921 h 248791"/>
                <a:gd name="connsiteX12" fmla="*/ 70401 w 153583"/>
                <a:gd name="connsiteY12" fmla="*/ 244962 h 248791"/>
                <a:gd name="connsiteX13" fmla="*/ 80607 w 153583"/>
                <a:gd name="connsiteY13" fmla="*/ 247964 h 248791"/>
                <a:gd name="connsiteX14" fmla="*/ 83609 w 153583"/>
                <a:gd name="connsiteY14" fmla="*/ 244962 h 248791"/>
                <a:gd name="connsiteX15" fmla="*/ 113629 w 153583"/>
                <a:gd name="connsiteY15" fmla="*/ 181921 h 248791"/>
                <a:gd name="connsiteX16" fmla="*/ 148452 w 153583"/>
                <a:gd name="connsiteY16" fmla="*/ 105070 h 248791"/>
                <a:gd name="connsiteX17" fmla="*/ 140647 w 153583"/>
                <a:gd name="connsiteY17" fmla="*/ 33622 h 248791"/>
                <a:gd name="connsiteX18" fmla="*/ 77005 w 153583"/>
                <a:gd name="connsiteY18" fmla="*/ 0 h 248791"/>
                <a:gd name="connsiteX19" fmla="*/ 77005 w 153583"/>
                <a:gd name="connsiteY19" fmla="*/ 0 h 24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583" h="248791">
                  <a:moveTo>
                    <a:pt x="77005" y="109873"/>
                  </a:moveTo>
                  <a:cubicBezTo>
                    <a:pt x="58993" y="109873"/>
                    <a:pt x="43983" y="94863"/>
                    <a:pt x="43983" y="76851"/>
                  </a:cubicBezTo>
                  <a:cubicBezTo>
                    <a:pt x="43983" y="58839"/>
                    <a:pt x="58993" y="43829"/>
                    <a:pt x="77005" y="43829"/>
                  </a:cubicBezTo>
                  <a:cubicBezTo>
                    <a:pt x="95017" y="43829"/>
                    <a:pt x="110027" y="58839"/>
                    <a:pt x="110027" y="76851"/>
                  </a:cubicBezTo>
                  <a:cubicBezTo>
                    <a:pt x="110027" y="76851"/>
                    <a:pt x="110027" y="76851"/>
                    <a:pt x="110027" y="76851"/>
                  </a:cubicBezTo>
                  <a:cubicBezTo>
                    <a:pt x="110027" y="94863"/>
                    <a:pt x="95017" y="109873"/>
                    <a:pt x="77005" y="109873"/>
                  </a:cubicBezTo>
                  <a:cubicBezTo>
                    <a:pt x="77005" y="109873"/>
                    <a:pt x="77005" y="109873"/>
                    <a:pt x="77005" y="109873"/>
                  </a:cubicBezTo>
                  <a:lnTo>
                    <a:pt x="77005" y="109873"/>
                  </a:lnTo>
                  <a:close/>
                  <a:moveTo>
                    <a:pt x="77005" y="0"/>
                  </a:moveTo>
                  <a:cubicBezTo>
                    <a:pt x="51788" y="0"/>
                    <a:pt x="27772" y="12608"/>
                    <a:pt x="13363" y="33622"/>
                  </a:cubicBezTo>
                  <a:cubicBezTo>
                    <a:pt x="-1047" y="54636"/>
                    <a:pt x="-4049" y="81654"/>
                    <a:pt x="5558" y="105070"/>
                  </a:cubicBezTo>
                  <a:lnTo>
                    <a:pt x="40381" y="181921"/>
                  </a:lnTo>
                  <a:lnTo>
                    <a:pt x="70401" y="244962"/>
                  </a:lnTo>
                  <a:cubicBezTo>
                    <a:pt x="72202" y="248565"/>
                    <a:pt x="77005" y="249766"/>
                    <a:pt x="80607" y="247964"/>
                  </a:cubicBezTo>
                  <a:cubicBezTo>
                    <a:pt x="81808" y="247364"/>
                    <a:pt x="83009" y="246163"/>
                    <a:pt x="83609" y="244962"/>
                  </a:cubicBezTo>
                  <a:lnTo>
                    <a:pt x="113629" y="181921"/>
                  </a:lnTo>
                  <a:lnTo>
                    <a:pt x="148452" y="105070"/>
                  </a:lnTo>
                  <a:cubicBezTo>
                    <a:pt x="157458" y="81654"/>
                    <a:pt x="154456" y="54636"/>
                    <a:pt x="140647" y="33622"/>
                  </a:cubicBezTo>
                  <a:cubicBezTo>
                    <a:pt x="126238" y="12608"/>
                    <a:pt x="102222" y="0"/>
                    <a:pt x="77005" y="0"/>
                  </a:cubicBezTo>
                  <a:lnTo>
                    <a:pt x="77005" y="0"/>
                  </a:lnTo>
                  <a:close/>
                </a:path>
              </a:pathLst>
            </a:custGeom>
            <a:solidFill>
              <a:srgbClr val="DC003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6D182A-0951-FC1D-3913-8400482987BF}"/>
                </a:ext>
              </a:extLst>
            </p:cNvPr>
            <p:cNvSpPr/>
            <p:nvPr/>
          </p:nvSpPr>
          <p:spPr>
            <a:xfrm>
              <a:off x="4517777" y="6388239"/>
              <a:ext cx="36023" cy="36023"/>
            </a:xfrm>
            <a:custGeom>
              <a:avLst/>
              <a:gdLst>
                <a:gd name="connsiteX0" fmla="*/ 36024 w 36023"/>
                <a:gd name="connsiteY0" fmla="*/ 36024 h 36023"/>
                <a:gd name="connsiteX1" fmla="*/ 20414 w 36023"/>
                <a:gd name="connsiteY1" fmla="*/ 36024 h 36023"/>
                <a:gd name="connsiteX2" fmla="*/ 0 w 36023"/>
                <a:gd name="connsiteY2" fmla="*/ 36024 h 36023"/>
                <a:gd name="connsiteX3" fmla="*/ 0 w 36023"/>
                <a:gd name="connsiteY3" fmla="*/ 0 h 36023"/>
                <a:gd name="connsiteX4" fmla="*/ 20414 w 36023"/>
                <a:gd name="connsiteY4" fmla="*/ 0 h 36023"/>
                <a:gd name="connsiteX5" fmla="*/ 36024 w 36023"/>
                <a:gd name="connsiteY5" fmla="*/ 0 h 36023"/>
                <a:gd name="connsiteX6" fmla="*/ 36024 w 36023"/>
                <a:gd name="connsiteY6" fmla="*/ 36024 h 3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023" h="36023">
                  <a:moveTo>
                    <a:pt x="36024" y="36024"/>
                  </a:moveTo>
                  <a:lnTo>
                    <a:pt x="20414" y="36024"/>
                  </a:lnTo>
                  <a:cubicBezTo>
                    <a:pt x="13209" y="36024"/>
                    <a:pt x="6604" y="36024"/>
                    <a:pt x="0" y="36024"/>
                  </a:cubicBezTo>
                  <a:lnTo>
                    <a:pt x="0" y="0"/>
                  </a:lnTo>
                  <a:cubicBezTo>
                    <a:pt x="6004" y="0"/>
                    <a:pt x="13209" y="0"/>
                    <a:pt x="20414" y="0"/>
                  </a:cubicBezTo>
                  <a:lnTo>
                    <a:pt x="36024" y="0"/>
                  </a:lnTo>
                  <a:lnTo>
                    <a:pt x="36024" y="36024"/>
                  </a:ln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37EAEA-321E-6380-27BE-768ABB7A409D}"/>
                </a:ext>
              </a:extLst>
            </p:cNvPr>
            <p:cNvSpPr/>
            <p:nvPr/>
          </p:nvSpPr>
          <p:spPr>
            <a:xfrm>
              <a:off x="4578417" y="6387638"/>
              <a:ext cx="36624" cy="36624"/>
            </a:xfrm>
            <a:custGeom>
              <a:avLst/>
              <a:gdLst>
                <a:gd name="connsiteX0" fmla="*/ 0 w 36624"/>
                <a:gd name="connsiteY0" fmla="*/ 36624 h 36624"/>
                <a:gd name="connsiteX1" fmla="*/ 0 w 36624"/>
                <a:gd name="connsiteY1" fmla="*/ 600 h 36624"/>
                <a:gd name="connsiteX2" fmla="*/ 35423 w 36624"/>
                <a:gd name="connsiteY2" fmla="*/ 0 h 36624"/>
                <a:gd name="connsiteX3" fmla="*/ 36624 w 36624"/>
                <a:gd name="connsiteY3" fmla="*/ 36024 h 36624"/>
                <a:gd name="connsiteX4" fmla="*/ 0 w 36624"/>
                <a:gd name="connsiteY4" fmla="*/ 36624 h 3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24" h="36624">
                  <a:moveTo>
                    <a:pt x="0" y="36624"/>
                  </a:moveTo>
                  <a:lnTo>
                    <a:pt x="0" y="600"/>
                  </a:lnTo>
                  <a:cubicBezTo>
                    <a:pt x="13209" y="600"/>
                    <a:pt x="24616" y="600"/>
                    <a:pt x="35423" y="0"/>
                  </a:cubicBezTo>
                  <a:lnTo>
                    <a:pt x="36624" y="36024"/>
                  </a:lnTo>
                  <a:cubicBezTo>
                    <a:pt x="25217" y="36624"/>
                    <a:pt x="13209" y="36624"/>
                    <a:pt x="0" y="36624"/>
                  </a:cubicBez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2F7C175-2803-03B7-1CCE-FDDB86C40270}"/>
                </a:ext>
              </a:extLst>
            </p:cNvPr>
            <p:cNvSpPr/>
            <p:nvPr/>
          </p:nvSpPr>
          <p:spPr>
            <a:xfrm>
              <a:off x="4637256" y="6384036"/>
              <a:ext cx="38425" cy="38425"/>
            </a:xfrm>
            <a:custGeom>
              <a:avLst/>
              <a:gdLst>
                <a:gd name="connsiteX0" fmla="*/ 1801 w 38425"/>
                <a:gd name="connsiteY0" fmla="*/ 38425 h 38425"/>
                <a:gd name="connsiteX1" fmla="*/ 0 w 38425"/>
                <a:gd name="connsiteY1" fmla="*/ 2402 h 38425"/>
                <a:gd name="connsiteX2" fmla="*/ 34823 w 38425"/>
                <a:gd name="connsiteY2" fmla="*/ 0 h 38425"/>
                <a:gd name="connsiteX3" fmla="*/ 38425 w 38425"/>
                <a:gd name="connsiteY3" fmla="*/ 36024 h 38425"/>
                <a:gd name="connsiteX4" fmla="*/ 1801 w 38425"/>
                <a:gd name="connsiteY4" fmla="*/ 38425 h 38425"/>
                <a:gd name="connsiteX5" fmla="*/ 1801 w 38425"/>
                <a:gd name="connsiteY5" fmla="*/ 38425 h 3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25" h="38425">
                  <a:moveTo>
                    <a:pt x="1801" y="38425"/>
                  </a:moveTo>
                  <a:lnTo>
                    <a:pt x="0" y="2402"/>
                  </a:lnTo>
                  <a:cubicBezTo>
                    <a:pt x="12608" y="1801"/>
                    <a:pt x="24616" y="1201"/>
                    <a:pt x="34823" y="0"/>
                  </a:cubicBezTo>
                  <a:lnTo>
                    <a:pt x="38425" y="36024"/>
                  </a:lnTo>
                  <a:cubicBezTo>
                    <a:pt x="27618" y="37225"/>
                    <a:pt x="15010" y="37825"/>
                    <a:pt x="1801" y="38425"/>
                  </a:cubicBezTo>
                  <a:lnTo>
                    <a:pt x="1801" y="38425"/>
                  </a:ln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FD6A595-BBCF-1780-E129-3BA6BCBCC1C7}"/>
                </a:ext>
              </a:extLst>
            </p:cNvPr>
            <p:cNvSpPr/>
            <p:nvPr/>
          </p:nvSpPr>
          <p:spPr>
            <a:xfrm>
              <a:off x="4695495" y="6375030"/>
              <a:ext cx="42628" cy="42027"/>
            </a:xfrm>
            <a:custGeom>
              <a:avLst/>
              <a:gdLst>
                <a:gd name="connsiteX0" fmla="*/ 5404 w 42628"/>
                <a:gd name="connsiteY0" fmla="*/ 42028 h 42027"/>
                <a:gd name="connsiteX1" fmla="*/ 0 w 42628"/>
                <a:gd name="connsiteY1" fmla="*/ 6604 h 42027"/>
                <a:gd name="connsiteX2" fmla="*/ 33022 w 42628"/>
                <a:gd name="connsiteY2" fmla="*/ 0 h 42027"/>
                <a:gd name="connsiteX3" fmla="*/ 42628 w 42628"/>
                <a:gd name="connsiteY3" fmla="*/ 34823 h 42027"/>
                <a:gd name="connsiteX4" fmla="*/ 5404 w 42628"/>
                <a:gd name="connsiteY4" fmla="*/ 42028 h 4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28" h="42027">
                  <a:moveTo>
                    <a:pt x="5404" y="42028"/>
                  </a:moveTo>
                  <a:lnTo>
                    <a:pt x="0" y="6604"/>
                  </a:lnTo>
                  <a:cubicBezTo>
                    <a:pt x="11408" y="4803"/>
                    <a:pt x="22215" y="3002"/>
                    <a:pt x="33022" y="0"/>
                  </a:cubicBezTo>
                  <a:lnTo>
                    <a:pt x="42628" y="34823"/>
                  </a:lnTo>
                  <a:cubicBezTo>
                    <a:pt x="30020" y="37825"/>
                    <a:pt x="18012" y="40227"/>
                    <a:pt x="5404" y="42028"/>
                  </a:cubicBez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232992-64BA-846C-40EF-1AA21B11ED82}"/>
                </a:ext>
              </a:extLst>
            </p:cNvPr>
            <p:cNvSpPr/>
            <p:nvPr/>
          </p:nvSpPr>
          <p:spPr>
            <a:xfrm>
              <a:off x="4748930" y="6353416"/>
              <a:ext cx="51033" cy="47431"/>
            </a:xfrm>
            <a:custGeom>
              <a:avLst/>
              <a:gdLst>
                <a:gd name="connsiteX0" fmla="*/ 14410 w 51033"/>
                <a:gd name="connsiteY0" fmla="*/ 47431 h 47431"/>
                <a:gd name="connsiteX1" fmla="*/ 0 w 51033"/>
                <a:gd name="connsiteY1" fmla="*/ 14410 h 47431"/>
                <a:gd name="connsiteX2" fmla="*/ 19213 w 51033"/>
                <a:gd name="connsiteY2" fmla="*/ 0 h 47431"/>
                <a:gd name="connsiteX3" fmla="*/ 51034 w 51033"/>
                <a:gd name="connsiteY3" fmla="*/ 17412 h 47431"/>
                <a:gd name="connsiteX4" fmla="*/ 14410 w 51033"/>
                <a:gd name="connsiteY4" fmla="*/ 47431 h 47431"/>
                <a:gd name="connsiteX5" fmla="*/ 14410 w 51033"/>
                <a:gd name="connsiteY5" fmla="*/ 47431 h 4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33" h="47431">
                  <a:moveTo>
                    <a:pt x="14410" y="47431"/>
                  </a:moveTo>
                  <a:lnTo>
                    <a:pt x="0" y="14410"/>
                  </a:lnTo>
                  <a:cubicBezTo>
                    <a:pt x="7805" y="12008"/>
                    <a:pt x="14410" y="6604"/>
                    <a:pt x="19213" y="0"/>
                  </a:cubicBezTo>
                  <a:lnTo>
                    <a:pt x="51034" y="17412"/>
                  </a:lnTo>
                  <a:cubicBezTo>
                    <a:pt x="42028" y="31221"/>
                    <a:pt x="29419" y="41427"/>
                    <a:pt x="14410" y="47431"/>
                  </a:cubicBezTo>
                  <a:lnTo>
                    <a:pt x="14410" y="47431"/>
                  </a:ln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6EA133-E2FC-5CC5-DAA9-835C0681DB0E}"/>
                </a:ext>
              </a:extLst>
            </p:cNvPr>
            <p:cNvSpPr/>
            <p:nvPr/>
          </p:nvSpPr>
          <p:spPr>
            <a:xfrm>
              <a:off x="4758537" y="6295177"/>
              <a:ext cx="45630" cy="46230"/>
            </a:xfrm>
            <a:custGeom>
              <a:avLst/>
              <a:gdLst>
                <a:gd name="connsiteX0" fmla="*/ 10207 w 45630"/>
                <a:gd name="connsiteY0" fmla="*/ 46231 h 46230"/>
                <a:gd name="connsiteX1" fmla="*/ 0 w 45630"/>
                <a:gd name="connsiteY1" fmla="*/ 25217 h 46230"/>
                <a:gd name="connsiteX2" fmla="*/ 25217 w 45630"/>
                <a:gd name="connsiteY2" fmla="*/ 0 h 46230"/>
                <a:gd name="connsiteX3" fmla="*/ 45630 w 45630"/>
                <a:gd name="connsiteY3" fmla="*/ 42028 h 46230"/>
                <a:gd name="connsiteX4" fmla="*/ 10207 w 45630"/>
                <a:gd name="connsiteY4" fmla="*/ 46231 h 4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30" h="46230">
                  <a:moveTo>
                    <a:pt x="10207" y="46231"/>
                  </a:moveTo>
                  <a:cubicBezTo>
                    <a:pt x="9006" y="38425"/>
                    <a:pt x="5404" y="30620"/>
                    <a:pt x="0" y="25217"/>
                  </a:cubicBezTo>
                  <a:lnTo>
                    <a:pt x="25217" y="0"/>
                  </a:lnTo>
                  <a:cubicBezTo>
                    <a:pt x="36624" y="11408"/>
                    <a:pt x="43829" y="25817"/>
                    <a:pt x="45630" y="42028"/>
                  </a:cubicBezTo>
                  <a:lnTo>
                    <a:pt x="10207" y="46231"/>
                  </a:ln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0B7DF6E-1B38-B231-1A9D-481D51A20E1F}"/>
                </a:ext>
              </a:extLst>
            </p:cNvPr>
            <p:cNvSpPr/>
            <p:nvPr/>
          </p:nvSpPr>
          <p:spPr>
            <a:xfrm>
              <a:off x="4713507" y="6263356"/>
              <a:ext cx="46831" cy="46230"/>
            </a:xfrm>
            <a:custGeom>
              <a:avLst/>
              <a:gdLst>
                <a:gd name="connsiteX0" fmla="*/ 30020 w 46831"/>
                <a:gd name="connsiteY0" fmla="*/ 46231 h 46230"/>
                <a:gd name="connsiteX1" fmla="*/ 0 w 46831"/>
                <a:gd name="connsiteY1" fmla="*/ 34223 h 46230"/>
                <a:gd name="connsiteX2" fmla="*/ 10207 w 46831"/>
                <a:gd name="connsiteY2" fmla="*/ 0 h 46230"/>
                <a:gd name="connsiteX3" fmla="*/ 46831 w 46831"/>
                <a:gd name="connsiteY3" fmla="*/ 14410 h 46230"/>
                <a:gd name="connsiteX4" fmla="*/ 30020 w 46831"/>
                <a:gd name="connsiteY4" fmla="*/ 46231 h 4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31" h="46230">
                  <a:moveTo>
                    <a:pt x="30020" y="46231"/>
                  </a:moveTo>
                  <a:cubicBezTo>
                    <a:pt x="20414" y="41427"/>
                    <a:pt x="10207" y="37225"/>
                    <a:pt x="0" y="34223"/>
                  </a:cubicBezTo>
                  <a:lnTo>
                    <a:pt x="10207" y="0"/>
                  </a:lnTo>
                  <a:cubicBezTo>
                    <a:pt x="22815" y="3602"/>
                    <a:pt x="35423" y="8406"/>
                    <a:pt x="46831" y="14410"/>
                  </a:cubicBezTo>
                  <a:lnTo>
                    <a:pt x="30020" y="46231"/>
                  </a:ln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E32E5AA-E6EF-EA5F-EC1C-B67B081C9D6A}"/>
                </a:ext>
              </a:extLst>
            </p:cNvPr>
            <p:cNvSpPr/>
            <p:nvPr/>
          </p:nvSpPr>
          <p:spPr>
            <a:xfrm>
              <a:off x="4655268" y="6247746"/>
              <a:ext cx="43829" cy="43829"/>
            </a:xfrm>
            <a:custGeom>
              <a:avLst/>
              <a:gdLst>
                <a:gd name="connsiteX0" fmla="*/ 35423 w 43829"/>
                <a:gd name="connsiteY0" fmla="*/ 43829 h 43829"/>
                <a:gd name="connsiteX1" fmla="*/ 25817 w 43829"/>
                <a:gd name="connsiteY1" fmla="*/ 41427 h 43829"/>
                <a:gd name="connsiteX2" fmla="*/ 0 w 43829"/>
                <a:gd name="connsiteY2" fmla="*/ 34823 h 43829"/>
                <a:gd name="connsiteX3" fmla="*/ 9606 w 43829"/>
                <a:gd name="connsiteY3" fmla="*/ 0 h 43829"/>
                <a:gd name="connsiteX4" fmla="*/ 34223 w 43829"/>
                <a:gd name="connsiteY4" fmla="*/ 6604 h 43829"/>
                <a:gd name="connsiteX5" fmla="*/ 43829 w 43829"/>
                <a:gd name="connsiteY5" fmla="*/ 9006 h 43829"/>
                <a:gd name="connsiteX6" fmla="*/ 35423 w 43829"/>
                <a:gd name="connsiteY6" fmla="*/ 43829 h 4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29" h="43829">
                  <a:moveTo>
                    <a:pt x="35423" y="43829"/>
                  </a:moveTo>
                  <a:lnTo>
                    <a:pt x="25817" y="41427"/>
                  </a:lnTo>
                  <a:cubicBezTo>
                    <a:pt x="17412" y="39026"/>
                    <a:pt x="8406" y="37225"/>
                    <a:pt x="0" y="34823"/>
                  </a:cubicBezTo>
                  <a:lnTo>
                    <a:pt x="9606" y="0"/>
                  </a:lnTo>
                  <a:cubicBezTo>
                    <a:pt x="17412" y="2402"/>
                    <a:pt x="25817" y="4203"/>
                    <a:pt x="34223" y="6604"/>
                  </a:cubicBezTo>
                  <a:lnTo>
                    <a:pt x="43829" y="9006"/>
                  </a:lnTo>
                  <a:lnTo>
                    <a:pt x="35423" y="43829"/>
                  </a:ln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25C6891-781C-9C8A-6639-F82D53E7BDB7}"/>
                </a:ext>
              </a:extLst>
            </p:cNvPr>
            <p:cNvSpPr/>
            <p:nvPr/>
          </p:nvSpPr>
          <p:spPr>
            <a:xfrm>
              <a:off x="4593427" y="6227332"/>
              <a:ext cx="50433" cy="46831"/>
            </a:xfrm>
            <a:custGeom>
              <a:avLst/>
              <a:gdLst>
                <a:gd name="connsiteX0" fmla="*/ 37225 w 50433"/>
                <a:gd name="connsiteY0" fmla="*/ 46831 h 46831"/>
                <a:gd name="connsiteX1" fmla="*/ 0 w 50433"/>
                <a:gd name="connsiteY1" fmla="*/ 20414 h 46831"/>
                <a:gd name="connsiteX2" fmla="*/ 29419 w 50433"/>
                <a:gd name="connsiteY2" fmla="*/ 0 h 46831"/>
                <a:gd name="connsiteX3" fmla="*/ 50433 w 50433"/>
                <a:gd name="connsiteY3" fmla="*/ 13809 h 46831"/>
                <a:gd name="connsiteX4" fmla="*/ 37225 w 50433"/>
                <a:gd name="connsiteY4" fmla="*/ 46831 h 4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3" h="46831">
                  <a:moveTo>
                    <a:pt x="37225" y="46831"/>
                  </a:moveTo>
                  <a:cubicBezTo>
                    <a:pt x="22815" y="41427"/>
                    <a:pt x="9606" y="32421"/>
                    <a:pt x="0" y="20414"/>
                  </a:cubicBezTo>
                  <a:lnTo>
                    <a:pt x="29419" y="0"/>
                  </a:lnTo>
                  <a:cubicBezTo>
                    <a:pt x="34823" y="6604"/>
                    <a:pt x="42628" y="11408"/>
                    <a:pt x="50433" y="13809"/>
                  </a:cubicBezTo>
                  <a:lnTo>
                    <a:pt x="37225" y="46831"/>
                  </a:ln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80A3ECD-FF11-749D-39C7-D44A748AEFF3}"/>
                </a:ext>
              </a:extLst>
            </p:cNvPr>
            <p:cNvSpPr/>
            <p:nvPr/>
          </p:nvSpPr>
          <p:spPr>
            <a:xfrm>
              <a:off x="4584421" y="6169694"/>
              <a:ext cx="46831" cy="45630"/>
            </a:xfrm>
            <a:custGeom>
              <a:avLst/>
              <a:gdLst>
                <a:gd name="connsiteX0" fmla="*/ 36024 w 46831"/>
                <a:gd name="connsiteY0" fmla="*/ 45630 h 45630"/>
                <a:gd name="connsiteX1" fmla="*/ 0 w 46831"/>
                <a:gd name="connsiteY1" fmla="*/ 43229 h 45630"/>
                <a:gd name="connsiteX2" fmla="*/ 24616 w 46831"/>
                <a:gd name="connsiteY2" fmla="*/ 0 h 45630"/>
                <a:gd name="connsiteX3" fmla="*/ 46831 w 46831"/>
                <a:gd name="connsiteY3" fmla="*/ 28219 h 45630"/>
                <a:gd name="connsiteX4" fmla="*/ 36024 w 46831"/>
                <a:gd name="connsiteY4" fmla="*/ 45630 h 45630"/>
                <a:gd name="connsiteX5" fmla="*/ 36024 w 46831"/>
                <a:gd name="connsiteY5" fmla="*/ 45630 h 4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31" h="45630">
                  <a:moveTo>
                    <a:pt x="36024" y="45630"/>
                  </a:moveTo>
                  <a:lnTo>
                    <a:pt x="0" y="43229"/>
                  </a:lnTo>
                  <a:cubicBezTo>
                    <a:pt x="1201" y="25817"/>
                    <a:pt x="10807" y="10207"/>
                    <a:pt x="24616" y="0"/>
                  </a:cubicBezTo>
                  <a:lnTo>
                    <a:pt x="46831" y="28219"/>
                  </a:lnTo>
                  <a:cubicBezTo>
                    <a:pt x="36024" y="37225"/>
                    <a:pt x="36024" y="43829"/>
                    <a:pt x="36024" y="45630"/>
                  </a:cubicBezTo>
                  <a:lnTo>
                    <a:pt x="36024" y="45630"/>
                  </a:ln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ACF8FDC-644C-37E5-0E89-D52A33606324}"/>
                </a:ext>
              </a:extLst>
            </p:cNvPr>
            <p:cNvSpPr/>
            <p:nvPr/>
          </p:nvSpPr>
          <p:spPr>
            <a:xfrm>
              <a:off x="4633654" y="6143277"/>
              <a:ext cx="45630" cy="45630"/>
            </a:xfrm>
            <a:custGeom>
              <a:avLst/>
              <a:gdLst>
                <a:gd name="connsiteX0" fmla="*/ 14410 w 45630"/>
                <a:gd name="connsiteY0" fmla="*/ 45630 h 45630"/>
                <a:gd name="connsiteX1" fmla="*/ 0 w 45630"/>
                <a:gd name="connsiteY1" fmla="*/ 12608 h 45630"/>
                <a:gd name="connsiteX2" fmla="*/ 37225 w 45630"/>
                <a:gd name="connsiteY2" fmla="*/ 0 h 45630"/>
                <a:gd name="connsiteX3" fmla="*/ 45630 w 45630"/>
                <a:gd name="connsiteY3" fmla="*/ 34823 h 45630"/>
                <a:gd name="connsiteX4" fmla="*/ 14410 w 45630"/>
                <a:gd name="connsiteY4" fmla="*/ 45630 h 45630"/>
                <a:gd name="connsiteX5" fmla="*/ 14410 w 45630"/>
                <a:gd name="connsiteY5" fmla="*/ 45630 h 4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30" h="45630">
                  <a:moveTo>
                    <a:pt x="14410" y="45630"/>
                  </a:moveTo>
                  <a:lnTo>
                    <a:pt x="0" y="12608"/>
                  </a:lnTo>
                  <a:cubicBezTo>
                    <a:pt x="12008" y="7205"/>
                    <a:pt x="24616" y="3002"/>
                    <a:pt x="37225" y="0"/>
                  </a:cubicBezTo>
                  <a:lnTo>
                    <a:pt x="45630" y="34823"/>
                  </a:lnTo>
                  <a:cubicBezTo>
                    <a:pt x="34823" y="37825"/>
                    <a:pt x="24616" y="41427"/>
                    <a:pt x="14410" y="45630"/>
                  </a:cubicBezTo>
                  <a:lnTo>
                    <a:pt x="14410" y="45630"/>
                  </a:ln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EDB364C-C3AC-F1CF-66FF-1B11CC488A90}"/>
                </a:ext>
              </a:extLst>
            </p:cNvPr>
            <p:cNvSpPr/>
            <p:nvPr/>
          </p:nvSpPr>
          <p:spPr>
            <a:xfrm>
              <a:off x="4695495" y="6133670"/>
              <a:ext cx="40226" cy="40226"/>
            </a:xfrm>
            <a:custGeom>
              <a:avLst/>
              <a:gdLst>
                <a:gd name="connsiteX0" fmla="*/ 6004 w 40226"/>
                <a:gd name="connsiteY0" fmla="*/ 40227 h 40226"/>
                <a:gd name="connsiteX1" fmla="*/ 0 w 40226"/>
                <a:gd name="connsiteY1" fmla="*/ 4803 h 40226"/>
                <a:gd name="connsiteX2" fmla="*/ 37225 w 40226"/>
                <a:gd name="connsiteY2" fmla="*/ 0 h 40226"/>
                <a:gd name="connsiteX3" fmla="*/ 40227 w 40226"/>
                <a:gd name="connsiteY3" fmla="*/ 36024 h 40226"/>
                <a:gd name="connsiteX4" fmla="*/ 6004 w 40226"/>
                <a:gd name="connsiteY4" fmla="*/ 40227 h 40226"/>
                <a:gd name="connsiteX5" fmla="*/ 6004 w 40226"/>
                <a:gd name="connsiteY5" fmla="*/ 40227 h 4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26" h="40226">
                  <a:moveTo>
                    <a:pt x="6004" y="40227"/>
                  </a:moveTo>
                  <a:lnTo>
                    <a:pt x="0" y="4803"/>
                  </a:lnTo>
                  <a:cubicBezTo>
                    <a:pt x="15610" y="2402"/>
                    <a:pt x="28819" y="600"/>
                    <a:pt x="37225" y="0"/>
                  </a:cubicBezTo>
                  <a:lnTo>
                    <a:pt x="40227" y="36024"/>
                  </a:lnTo>
                  <a:cubicBezTo>
                    <a:pt x="34223" y="36624"/>
                    <a:pt x="21014" y="37825"/>
                    <a:pt x="6004" y="40227"/>
                  </a:cubicBezTo>
                  <a:lnTo>
                    <a:pt x="6004" y="40227"/>
                  </a:lnTo>
                  <a:close/>
                </a:path>
              </a:pathLst>
            </a:custGeom>
            <a:solidFill>
              <a:schemeClr val="bg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9" name="Google Shape;604;p63">
            <a:extLst>
              <a:ext uri="{FF2B5EF4-FFF2-40B4-BE49-F238E27FC236}">
                <a16:creationId xmlns:a16="http://schemas.microsoft.com/office/drawing/2014/main" id="{547B706B-7E7D-8734-04C7-8D8DF58CFBBB}"/>
              </a:ext>
            </a:extLst>
          </p:cNvPr>
          <p:cNvSpPr txBox="1"/>
          <p:nvPr/>
        </p:nvSpPr>
        <p:spPr>
          <a:xfrm flipH="1">
            <a:off x="6893569" y="1277894"/>
            <a:ext cx="279186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cumin Pro"/>
                <a:sym typeface="Arial"/>
              </a:rPr>
              <a:t>Identify the precise delivery area </a:t>
            </a:r>
            <a:r>
              <a:rPr lang="en-US" sz="1500">
                <a:solidFill>
                  <a:srgbClr val="FF0000"/>
                </a:solidFill>
                <a:latin typeface="Acumin Pro"/>
              </a:rPr>
              <a:t>(H</a:t>
            </a:r>
            <a:r>
              <a:rPr lang="en-US" sz="1500">
                <a:solidFill>
                  <a:srgbClr val="FF0000"/>
                </a:solidFill>
                <a:latin typeface="Acumin Pro"/>
                <a:sym typeface="Arial"/>
              </a:rPr>
              <a:t>exa-grid mapping)</a:t>
            </a:r>
            <a:endParaRPr sz="1500">
              <a:solidFill>
                <a:srgbClr val="FF0000"/>
              </a:solidFill>
              <a:latin typeface="Acumin Pro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D72B19-C01B-3886-33C6-E86378EB5C1E}"/>
              </a:ext>
            </a:extLst>
          </p:cNvPr>
          <p:cNvGrpSpPr/>
          <p:nvPr/>
        </p:nvGrpSpPr>
        <p:grpSpPr>
          <a:xfrm>
            <a:off x="7189642" y="2242903"/>
            <a:ext cx="2136579" cy="1116227"/>
            <a:chOff x="5652525" y="2242903"/>
            <a:chExt cx="2136579" cy="1116227"/>
          </a:xfrm>
        </p:grpSpPr>
        <p:pic>
          <p:nvPicPr>
            <p:cNvPr id="27" name="Google Shape;532;p60">
              <a:extLst>
                <a:ext uri="{FF2B5EF4-FFF2-40B4-BE49-F238E27FC236}">
                  <a16:creationId xmlns:a16="http://schemas.microsoft.com/office/drawing/2014/main" id="{57DCB78C-9483-E7B1-4A09-EDBE3AF9310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5503" t="40890" r="7082" b="-8852"/>
            <a:stretch/>
          </p:blipFill>
          <p:spPr>
            <a:xfrm>
              <a:off x="5652525" y="2242903"/>
              <a:ext cx="1129051" cy="11162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6125C665-F5EA-139E-EF7E-368F085B343A}"/>
                </a:ext>
              </a:extLst>
            </p:cNvPr>
            <p:cNvSpPr/>
            <p:nvPr/>
          </p:nvSpPr>
          <p:spPr>
            <a:xfrm>
              <a:off x="6957308" y="2280051"/>
              <a:ext cx="464867" cy="469893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DEDFE1AB-8B38-C96C-4D98-D1A9289AA1FB}"/>
                </a:ext>
              </a:extLst>
            </p:cNvPr>
            <p:cNvSpPr/>
            <p:nvPr/>
          </p:nvSpPr>
          <p:spPr>
            <a:xfrm>
              <a:off x="7324237" y="2544001"/>
              <a:ext cx="464867" cy="469893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71FB14B3-3013-0223-F048-4225738FE3F8}"/>
                </a:ext>
              </a:extLst>
            </p:cNvPr>
            <p:cNvSpPr/>
            <p:nvPr/>
          </p:nvSpPr>
          <p:spPr>
            <a:xfrm>
              <a:off x="6939245" y="2766369"/>
              <a:ext cx="464867" cy="469893"/>
            </a:xfrm>
            <a:prstGeom prst="hexag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3" name="Picture 10">
            <a:extLst>
              <a:ext uri="{FF2B5EF4-FFF2-40B4-BE49-F238E27FC236}">
                <a16:creationId xmlns:a16="http://schemas.microsoft.com/office/drawing/2014/main" id="{1EB19356-80B7-CFB0-D831-520CBAFA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16661" y="1923357"/>
            <a:ext cx="888792" cy="172876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611;p63">
            <a:extLst>
              <a:ext uri="{FF2B5EF4-FFF2-40B4-BE49-F238E27FC236}">
                <a16:creationId xmlns:a16="http://schemas.microsoft.com/office/drawing/2014/main" id="{2D40F76B-75D4-D88E-E97D-74621EBDADB5}"/>
              </a:ext>
            </a:extLst>
          </p:cNvPr>
          <p:cNvSpPr/>
          <p:nvPr/>
        </p:nvSpPr>
        <p:spPr>
          <a:xfrm>
            <a:off x="4490081" y="2639597"/>
            <a:ext cx="496378" cy="2524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604;p63">
            <a:extLst>
              <a:ext uri="{FF2B5EF4-FFF2-40B4-BE49-F238E27FC236}">
                <a16:creationId xmlns:a16="http://schemas.microsoft.com/office/drawing/2014/main" id="{B588E5C1-5F60-3614-E87B-05F3FBD36B8E}"/>
              </a:ext>
            </a:extLst>
          </p:cNvPr>
          <p:cNvSpPr txBox="1"/>
          <p:nvPr/>
        </p:nvSpPr>
        <p:spPr>
          <a:xfrm flipH="1">
            <a:off x="2459896" y="1277894"/>
            <a:ext cx="206491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Acumin Pro"/>
                <a:sym typeface="Arial"/>
              </a:rPr>
              <a:t>OCR Technology</a:t>
            </a:r>
            <a:r>
              <a:rPr lang="en-US" sz="1500">
                <a:solidFill>
                  <a:schemeClr val="lt1"/>
                </a:solidFill>
                <a:latin typeface="Acumin Pro"/>
                <a:sym typeface="Arial"/>
              </a:rPr>
              <a:t> to find address</a:t>
            </a:r>
            <a:endParaRPr sz="1500">
              <a:latin typeface="Acumin Pro"/>
            </a:endParaRPr>
          </a:p>
        </p:txBody>
      </p:sp>
      <p:sp>
        <p:nvSpPr>
          <p:cNvPr id="37" name="Google Shape;612;p63">
            <a:extLst>
              <a:ext uri="{FF2B5EF4-FFF2-40B4-BE49-F238E27FC236}">
                <a16:creationId xmlns:a16="http://schemas.microsoft.com/office/drawing/2014/main" id="{D57D3D2E-F180-FA17-286E-3F86CF92AF02}"/>
              </a:ext>
            </a:extLst>
          </p:cNvPr>
          <p:cNvSpPr/>
          <p:nvPr/>
        </p:nvSpPr>
        <p:spPr>
          <a:xfrm>
            <a:off x="9685436" y="2637439"/>
            <a:ext cx="496378" cy="2524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604;p63">
            <a:extLst>
              <a:ext uri="{FF2B5EF4-FFF2-40B4-BE49-F238E27FC236}">
                <a16:creationId xmlns:a16="http://schemas.microsoft.com/office/drawing/2014/main" id="{2AA217AF-09B4-F324-F945-B703E68A1F10}"/>
              </a:ext>
            </a:extLst>
          </p:cNvPr>
          <p:cNvSpPr txBox="1"/>
          <p:nvPr/>
        </p:nvSpPr>
        <p:spPr>
          <a:xfrm flipH="1">
            <a:off x="9855793" y="1277894"/>
            <a:ext cx="214850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cumin Pro"/>
                <a:sym typeface="Arial"/>
              </a:rPr>
              <a:t>Accurate sorting and </a:t>
            </a:r>
            <a:r>
              <a:rPr lang="en-US" sz="1500">
                <a:solidFill>
                  <a:srgbClr val="FF0000"/>
                </a:solidFill>
                <a:latin typeface="Acumin Pro"/>
                <a:sym typeface="Arial"/>
              </a:rPr>
              <a:t>allocation to CPs</a:t>
            </a:r>
            <a:endParaRPr sz="1500">
              <a:solidFill>
                <a:srgbClr val="FF0000"/>
              </a:solidFill>
              <a:latin typeface="Acumi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" grpId="0" animBg="1"/>
      <p:bldP spid="616" grpId="0"/>
      <p:bldP spid="6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3426" y="6240790"/>
            <a:ext cx="1115306" cy="254927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6"/>
          <p:cNvSpPr txBox="1"/>
          <p:nvPr/>
        </p:nvSpPr>
        <p:spPr>
          <a:xfrm>
            <a:off x="910980" y="3104017"/>
            <a:ext cx="6163588" cy="64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Let’s Grow Together</a:t>
            </a:r>
            <a:endParaRPr/>
          </a:p>
        </p:txBody>
      </p:sp>
      <p:pic>
        <p:nvPicPr>
          <p:cNvPr id="663" name="Google Shape;663;p66" descr="A white silhouette of a person running with a box in his ha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543050"/>
            <a:ext cx="48768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 Proven Process to Turn Angry Customers into Advocates">
            <a:extLst>
              <a:ext uri="{FF2B5EF4-FFF2-40B4-BE49-F238E27FC236}">
                <a16:creationId xmlns:a16="http://schemas.microsoft.com/office/drawing/2014/main" id="{D5AB572B-D407-30D8-81D1-46E6A63A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80" y="946091"/>
            <a:ext cx="7577370" cy="5911909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7" name="Google Shape;427;p52"/>
          <p:cNvSpPr/>
          <p:nvPr/>
        </p:nvSpPr>
        <p:spPr>
          <a:xfrm>
            <a:off x="653778" y="1733977"/>
            <a:ext cx="3678135" cy="1119882"/>
          </a:xfrm>
          <a:prstGeom prst="flowChartOnlineStorage">
            <a:avLst/>
          </a:prstGeom>
          <a:solidFill>
            <a:schemeClr val="accent4">
              <a:lumMod val="5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800">
              <a:solidFill>
                <a:schemeClr val="lt2"/>
              </a:solidFill>
              <a:latin typeface="Acumin Pro"/>
              <a:sym typeface="Arial"/>
            </a:endParaRPr>
          </a:p>
        </p:txBody>
      </p:sp>
      <p:grpSp>
        <p:nvGrpSpPr>
          <p:cNvPr id="428" name="Google Shape;428;p52"/>
          <p:cNvGrpSpPr/>
          <p:nvPr/>
        </p:nvGrpSpPr>
        <p:grpSpPr>
          <a:xfrm>
            <a:off x="107453" y="823711"/>
            <a:ext cx="12017019" cy="249958"/>
            <a:chOff x="107453" y="823711"/>
            <a:chExt cx="12017019" cy="249958"/>
          </a:xfrm>
        </p:grpSpPr>
        <p:cxnSp>
          <p:nvCxnSpPr>
            <p:cNvPr id="429" name="Google Shape;429;p52"/>
            <p:cNvCxnSpPr>
              <a:endCxn id="430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30" name="Google Shape;430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52"/>
          <p:cNvSpPr txBox="1"/>
          <p:nvPr/>
        </p:nvSpPr>
        <p:spPr>
          <a:xfrm>
            <a:off x="153699" y="178600"/>
            <a:ext cx="11394454" cy="64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  <a:latin typeface="Acumin Pro" panose="020B0504020202020204"/>
                <a:sym typeface="Arial"/>
              </a:rPr>
              <a:t>Customer Experience !</a:t>
            </a:r>
            <a:endParaRPr sz="4000" b="1" i="0" u="none" strike="noStrike" cap="none">
              <a:solidFill>
                <a:srgbClr val="FFFFFF"/>
              </a:solidFill>
              <a:latin typeface="Acumin Pro" panose="020B0504020202020204"/>
              <a:sym typeface="Arial"/>
            </a:endParaRPr>
          </a:p>
        </p:txBody>
      </p:sp>
      <p:sp>
        <p:nvSpPr>
          <p:cNvPr id="432" name="Google Shape;432;p52"/>
          <p:cNvSpPr/>
          <p:nvPr/>
        </p:nvSpPr>
        <p:spPr>
          <a:xfrm>
            <a:off x="3479182" y="1703155"/>
            <a:ext cx="1253416" cy="116097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lang="en-IN" sz="2400" b="1" i="0" u="none" strike="noStrike" cap="none">
              <a:solidFill>
                <a:srgbClr val="0D2B52"/>
              </a:solidFill>
              <a:latin typeface="Acumin Pro"/>
              <a:sym typeface="Arial"/>
            </a:endParaRPr>
          </a:p>
        </p:txBody>
      </p:sp>
      <p:sp>
        <p:nvSpPr>
          <p:cNvPr id="433" name="Google Shape;433;p52"/>
          <p:cNvSpPr/>
          <p:nvPr/>
        </p:nvSpPr>
        <p:spPr>
          <a:xfrm>
            <a:off x="631157" y="3378890"/>
            <a:ext cx="3678135" cy="1119882"/>
          </a:xfrm>
          <a:prstGeom prst="flowChartOnlineStorage">
            <a:avLst/>
          </a:prstGeom>
          <a:solidFill>
            <a:schemeClr val="accent4">
              <a:lumMod val="5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IN" sz="1800" b="0" i="0" u="none" strike="noStrike" cap="none">
              <a:solidFill>
                <a:srgbClr val="D30131"/>
              </a:solidFill>
              <a:latin typeface="Acumin Pro"/>
              <a:sym typeface="Arial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3456561" y="3348068"/>
            <a:ext cx="1253416" cy="116097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lang="en-IN" sz="2400" b="1" i="0" u="none" strike="noStrike" cap="none">
              <a:solidFill>
                <a:srgbClr val="0D2B52"/>
              </a:solidFill>
              <a:latin typeface="Acumin Pro"/>
              <a:sym typeface="Arial"/>
            </a:endParaRPr>
          </a:p>
        </p:txBody>
      </p:sp>
      <p:sp>
        <p:nvSpPr>
          <p:cNvPr id="435" name="Google Shape;435;p52"/>
          <p:cNvSpPr/>
          <p:nvPr/>
        </p:nvSpPr>
        <p:spPr>
          <a:xfrm>
            <a:off x="612693" y="5057666"/>
            <a:ext cx="3678135" cy="1089058"/>
          </a:xfrm>
          <a:prstGeom prst="flowChartOnlineStorage">
            <a:avLst/>
          </a:prstGeom>
          <a:solidFill>
            <a:schemeClr val="accent4">
              <a:lumMod val="5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en-IN" sz="1800" b="0" i="0" u="none" strike="noStrike" cap="none">
              <a:solidFill>
                <a:srgbClr val="D30131"/>
              </a:solidFill>
              <a:latin typeface="Acumin Pro"/>
              <a:sym typeface="Arial"/>
            </a:endParaRPr>
          </a:p>
        </p:txBody>
      </p:sp>
      <p:sp>
        <p:nvSpPr>
          <p:cNvPr id="436" name="Google Shape;436;p52"/>
          <p:cNvSpPr/>
          <p:nvPr/>
        </p:nvSpPr>
        <p:spPr>
          <a:xfrm>
            <a:off x="3448373" y="5016573"/>
            <a:ext cx="1253416" cy="116097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lang="en-IN" sz="2400" b="1" i="0" u="none" strike="noStrike" cap="none">
              <a:solidFill>
                <a:srgbClr val="0D2B52"/>
              </a:solidFill>
              <a:latin typeface="Acumin Pro"/>
              <a:sym typeface="Arial"/>
            </a:endParaRPr>
          </a:p>
        </p:txBody>
      </p:sp>
      <p:sp>
        <p:nvSpPr>
          <p:cNvPr id="437" name="Google Shape;437;p52"/>
          <p:cNvSpPr/>
          <p:nvPr/>
        </p:nvSpPr>
        <p:spPr>
          <a:xfrm>
            <a:off x="7304299" y="5368313"/>
            <a:ext cx="184731" cy="31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800">
              <a:solidFill>
                <a:schemeClr val="lt2"/>
              </a:solidFill>
              <a:latin typeface="Acumin Pro"/>
              <a:sym typeface="Arial"/>
            </a:endParaRPr>
          </a:p>
        </p:txBody>
      </p:sp>
      <p:pic>
        <p:nvPicPr>
          <p:cNvPr id="438" name="Google Shape;438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90219" y="1629141"/>
            <a:ext cx="1421076" cy="141568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2"/>
          <p:cNvSpPr/>
          <p:nvPr/>
        </p:nvSpPr>
        <p:spPr>
          <a:xfrm>
            <a:off x="855539" y="1962970"/>
            <a:ext cx="2537041" cy="64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cumin Pro" panose="020B0504020202020204"/>
                <a:sym typeface="Arial"/>
              </a:rPr>
              <a:t>Undelivered shipments </a:t>
            </a:r>
            <a:endParaRPr sz="1600">
              <a:latin typeface="Acumin Pro" panose="020B05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cumin Pro" panose="020B0504020202020204"/>
                <a:sym typeface="Arial"/>
              </a:rPr>
              <a:t>due to vacant areas</a:t>
            </a:r>
            <a:endParaRPr sz="1600">
              <a:latin typeface="Acumin Pro" panose="020B0504020202020204"/>
            </a:endParaRPr>
          </a:p>
        </p:txBody>
      </p:sp>
      <p:sp>
        <p:nvSpPr>
          <p:cNvPr id="440" name="Google Shape;440;p52"/>
          <p:cNvSpPr txBox="1"/>
          <p:nvPr/>
        </p:nvSpPr>
        <p:spPr>
          <a:xfrm flipH="1">
            <a:off x="940848" y="3465889"/>
            <a:ext cx="2023587" cy="58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cumin Pro" panose="020B0504020202020204"/>
                <a:sym typeface="Arial"/>
              </a:rPr>
              <a:t>Delayed deliveries and misroutes </a:t>
            </a:r>
            <a:endParaRPr sz="1800" b="0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 flipH="1">
            <a:off x="855830" y="5158699"/>
            <a:ext cx="304644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cumin Pro" panose="020B0504020202020204"/>
                <a:sym typeface="Arial"/>
              </a:rPr>
              <a:t>Rise in n</a:t>
            </a:r>
            <a:r>
              <a:rPr lang="en-US" sz="1800" b="0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on-serviceability      with the reduction in            </a:t>
            </a:r>
            <a:r>
              <a:rPr lang="en-US" sz="1800">
                <a:solidFill>
                  <a:schemeClr val="lt1"/>
                </a:solidFill>
                <a:latin typeface="Acumin Pro" panose="020B0504020202020204"/>
                <a:sym typeface="Arial"/>
              </a:rPr>
              <a:t>delivery </a:t>
            </a:r>
            <a:r>
              <a:rPr lang="en-US" sz="1800" b="0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areas</a:t>
            </a:r>
            <a:endParaRPr sz="1600">
              <a:latin typeface="Acumin Pro" panose="020B0504020202020204"/>
            </a:endParaRPr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48373" y="3325803"/>
            <a:ext cx="1450881" cy="14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01012" y="5121667"/>
            <a:ext cx="919963" cy="91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6024530">
            <a:off x="5417657" y="2316007"/>
            <a:ext cx="1391916" cy="1391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>
            <a:spLocks noGrp="1"/>
          </p:cNvSpPr>
          <p:nvPr>
            <p:ph type="ctrTitle"/>
          </p:nvPr>
        </p:nvSpPr>
        <p:spPr>
          <a:xfrm>
            <a:off x="285007" y="2569791"/>
            <a:ext cx="11150931" cy="155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400">
                <a:solidFill>
                  <a:schemeClr val="lt1"/>
                </a:solidFill>
                <a:latin typeface="Acumin Pro" panose="020B0504020202020204"/>
                <a:sym typeface="Arial"/>
              </a:rPr>
              <a:t>How do we solve the end mile concerns?</a:t>
            </a:r>
            <a:endParaRPr sz="2800" b="0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>
            <a:spLocks noGrp="1"/>
          </p:cNvSpPr>
          <p:nvPr>
            <p:ph type="ctrTitle"/>
          </p:nvPr>
        </p:nvSpPr>
        <p:spPr>
          <a:xfrm>
            <a:off x="285007" y="2569791"/>
            <a:ext cx="11150931" cy="155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400" dirty="0">
                <a:solidFill>
                  <a:schemeClr val="lt1"/>
                </a:solidFill>
                <a:latin typeface="Acumin Pro" panose="020B0504020202020204"/>
                <a:sym typeface="Arial"/>
              </a:rPr>
              <a:t>What if we knew the exact serviceable area?</a:t>
            </a:r>
            <a:endParaRPr sz="2800" b="0" dirty="0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76" y="990092"/>
            <a:ext cx="9198137" cy="586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 descr="Best Places to Visit in Rajasth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3757" y="971873"/>
            <a:ext cx="8856518" cy="5904345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grpSp>
        <p:nvGrpSpPr>
          <p:cNvPr id="464" name="Google Shape;464;p55"/>
          <p:cNvGrpSpPr/>
          <p:nvPr/>
        </p:nvGrpSpPr>
        <p:grpSpPr>
          <a:xfrm>
            <a:off x="135505" y="823711"/>
            <a:ext cx="12017019" cy="249958"/>
            <a:chOff x="107453" y="823711"/>
            <a:chExt cx="12017019" cy="249958"/>
          </a:xfrm>
        </p:grpSpPr>
        <p:cxnSp>
          <p:nvCxnSpPr>
            <p:cNvPr id="465" name="Google Shape;465;p55"/>
            <p:cNvCxnSpPr>
              <a:endCxn id="466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66" name="Google Shape;466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55"/>
          <p:cNvSpPr/>
          <p:nvPr/>
        </p:nvSpPr>
        <p:spPr>
          <a:xfrm>
            <a:off x="219315" y="259692"/>
            <a:ext cx="938269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cumin Pro" panose="020B0504020202020204"/>
                <a:sym typeface="Arial"/>
              </a:rPr>
              <a:t>Mapping our location !</a:t>
            </a:r>
            <a:endParaRPr sz="1600">
              <a:latin typeface="Acumin Pro" panose="020B0504020202020204"/>
            </a:endParaRPr>
          </a:p>
        </p:txBody>
      </p:sp>
      <p:sp>
        <p:nvSpPr>
          <p:cNvPr id="468" name="Google Shape;468;p55"/>
          <p:cNvSpPr txBox="1"/>
          <p:nvPr/>
        </p:nvSpPr>
        <p:spPr>
          <a:xfrm>
            <a:off x="41564" y="990092"/>
            <a:ext cx="2265219" cy="400110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State level view</a:t>
            </a:r>
            <a:endParaRPr sz="2000" b="1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  <p:sp>
        <p:nvSpPr>
          <p:cNvPr id="469" name="Google Shape;469;p55"/>
          <p:cNvSpPr txBox="1"/>
          <p:nvPr/>
        </p:nvSpPr>
        <p:spPr>
          <a:xfrm>
            <a:off x="3596614" y="3523935"/>
            <a:ext cx="1947312" cy="400110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We are here !</a:t>
            </a:r>
            <a:endParaRPr sz="2000" b="1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76" y="1052914"/>
            <a:ext cx="8233365" cy="563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6" descr="Jaipur City, Rajasthan - World Tribu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7695" y="948690"/>
            <a:ext cx="10058439" cy="5909333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grpSp>
        <p:nvGrpSpPr>
          <p:cNvPr id="477" name="Google Shape;477;p56"/>
          <p:cNvGrpSpPr/>
          <p:nvPr/>
        </p:nvGrpSpPr>
        <p:grpSpPr>
          <a:xfrm>
            <a:off x="135505" y="823711"/>
            <a:ext cx="12017019" cy="249958"/>
            <a:chOff x="107453" y="823711"/>
            <a:chExt cx="12017019" cy="249958"/>
          </a:xfrm>
        </p:grpSpPr>
        <p:cxnSp>
          <p:nvCxnSpPr>
            <p:cNvPr id="478" name="Google Shape;478;p56"/>
            <p:cNvCxnSpPr>
              <a:endCxn id="479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79" name="Google Shape;479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56"/>
          <p:cNvSpPr txBox="1"/>
          <p:nvPr/>
        </p:nvSpPr>
        <p:spPr>
          <a:xfrm>
            <a:off x="39476" y="1032159"/>
            <a:ext cx="2265219" cy="400110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City level view</a:t>
            </a:r>
            <a:endParaRPr sz="2000" b="1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  <p:sp>
        <p:nvSpPr>
          <p:cNvPr id="482" name="Google Shape;482;p56"/>
          <p:cNvSpPr txBox="1"/>
          <p:nvPr/>
        </p:nvSpPr>
        <p:spPr>
          <a:xfrm>
            <a:off x="4736924" y="2405140"/>
            <a:ext cx="1947312" cy="400110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We are here !</a:t>
            </a:r>
            <a:endParaRPr sz="2000" b="1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  <p:sp>
        <p:nvSpPr>
          <p:cNvPr id="2" name="Google Shape;467;p55">
            <a:extLst>
              <a:ext uri="{FF2B5EF4-FFF2-40B4-BE49-F238E27FC236}">
                <a16:creationId xmlns:a16="http://schemas.microsoft.com/office/drawing/2014/main" id="{3CDA248D-C652-00D2-7FC3-5D7F9CE57F42}"/>
              </a:ext>
            </a:extLst>
          </p:cNvPr>
          <p:cNvSpPr/>
          <p:nvPr/>
        </p:nvSpPr>
        <p:spPr>
          <a:xfrm>
            <a:off x="219315" y="259692"/>
            <a:ext cx="938269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cumin Pro" panose="020B0504020202020204"/>
                <a:sym typeface="Arial"/>
              </a:rPr>
              <a:t>Mapping our location !</a:t>
            </a:r>
            <a:endParaRPr sz="1600">
              <a:latin typeface="Acumin Pro" panose="020B05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75" y="1015430"/>
            <a:ext cx="9249997" cy="58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7" descr="Shiv Vilas Resorts 𝗕𝗢𝗢𝗞 Jaipur Hotel 𝘄𝗶𝘁𝗵 𝗙𝗥𝗘𝗘  𝗖𝗮𝗻𝗰𝗲𝗹𝗹𝗮𝘁𝗶𝗼𝗻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7535" y="984370"/>
            <a:ext cx="8836959" cy="5891306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grpSp>
        <p:nvGrpSpPr>
          <p:cNvPr id="490" name="Google Shape;490;p57"/>
          <p:cNvGrpSpPr/>
          <p:nvPr/>
        </p:nvGrpSpPr>
        <p:grpSpPr>
          <a:xfrm>
            <a:off x="135505" y="823711"/>
            <a:ext cx="12017019" cy="249958"/>
            <a:chOff x="107453" y="823711"/>
            <a:chExt cx="12017019" cy="249958"/>
          </a:xfrm>
        </p:grpSpPr>
        <p:cxnSp>
          <p:nvCxnSpPr>
            <p:cNvPr id="491" name="Google Shape;491;p57"/>
            <p:cNvCxnSpPr>
              <a:endCxn id="492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92" name="Google Shape;492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57"/>
          <p:cNvSpPr txBox="1"/>
          <p:nvPr/>
        </p:nvSpPr>
        <p:spPr>
          <a:xfrm>
            <a:off x="3875756" y="5201424"/>
            <a:ext cx="2069814" cy="707846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Guess where we are in this resort?</a:t>
            </a:r>
            <a:endParaRPr sz="2000" b="1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  <p:sp>
        <p:nvSpPr>
          <p:cNvPr id="2" name="Google Shape;494;p57">
            <a:extLst>
              <a:ext uri="{FF2B5EF4-FFF2-40B4-BE49-F238E27FC236}">
                <a16:creationId xmlns:a16="http://schemas.microsoft.com/office/drawing/2014/main" id="{0FA0D68A-056B-723B-1221-028BF5DEF042}"/>
              </a:ext>
            </a:extLst>
          </p:cNvPr>
          <p:cNvSpPr txBox="1"/>
          <p:nvPr/>
        </p:nvSpPr>
        <p:spPr>
          <a:xfrm>
            <a:off x="-20897" y="961697"/>
            <a:ext cx="2491741" cy="400069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Resort Aerial view</a:t>
            </a:r>
            <a:endParaRPr sz="2000" b="1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  <p:sp>
        <p:nvSpPr>
          <p:cNvPr id="3" name="Google Shape;467;p55">
            <a:extLst>
              <a:ext uri="{FF2B5EF4-FFF2-40B4-BE49-F238E27FC236}">
                <a16:creationId xmlns:a16="http://schemas.microsoft.com/office/drawing/2014/main" id="{C641C68E-0FC0-160D-06A6-F77B95F6985D}"/>
              </a:ext>
            </a:extLst>
          </p:cNvPr>
          <p:cNvSpPr/>
          <p:nvPr/>
        </p:nvSpPr>
        <p:spPr>
          <a:xfrm>
            <a:off x="219315" y="259692"/>
            <a:ext cx="938269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cumin Pro" panose="020B0504020202020204"/>
                <a:sym typeface="Arial"/>
              </a:rPr>
              <a:t>Mapping our location !</a:t>
            </a:r>
            <a:endParaRPr sz="1600">
              <a:latin typeface="Acumin Pro" panose="020B05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>
            <a:spLocks noGrp="1"/>
          </p:cNvSpPr>
          <p:nvPr>
            <p:ph type="ctrTitle"/>
          </p:nvPr>
        </p:nvSpPr>
        <p:spPr>
          <a:xfrm>
            <a:off x="285007" y="2569791"/>
            <a:ext cx="11150931" cy="155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400" b="0" dirty="0">
                <a:solidFill>
                  <a:schemeClr val="lt1"/>
                </a:solidFill>
                <a:latin typeface="Acumin Pro" panose="020B0504020202020204"/>
                <a:sym typeface="Arial"/>
              </a:rPr>
              <a:t>What if we can exactly mark the Shiv Vilas resort area in our DTDC system?</a:t>
            </a:r>
            <a:endParaRPr sz="2800" b="0" dirty="0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8AD1F4-B95F-F14B-5937-2C147268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" y="969446"/>
            <a:ext cx="12192000" cy="5888554"/>
          </a:xfrm>
          <a:prstGeom prst="rect">
            <a:avLst/>
          </a:prstGeom>
        </p:spPr>
      </p:pic>
      <p:grpSp>
        <p:nvGrpSpPr>
          <p:cNvPr id="490" name="Google Shape;490;p57"/>
          <p:cNvGrpSpPr/>
          <p:nvPr/>
        </p:nvGrpSpPr>
        <p:grpSpPr>
          <a:xfrm>
            <a:off x="135505" y="823711"/>
            <a:ext cx="12017019" cy="249958"/>
            <a:chOff x="107453" y="823711"/>
            <a:chExt cx="12017019" cy="249958"/>
          </a:xfrm>
        </p:grpSpPr>
        <p:cxnSp>
          <p:nvCxnSpPr>
            <p:cNvPr id="491" name="Google Shape;491;p57"/>
            <p:cNvCxnSpPr>
              <a:endCxn id="492" idx="1"/>
            </p:cNvCxnSpPr>
            <p:nvPr/>
          </p:nvCxnSpPr>
          <p:spPr>
            <a:xfrm>
              <a:off x="107453" y="948690"/>
              <a:ext cx="117000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92" name="Google Shape;492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p57"/>
          <p:cNvSpPr txBox="1"/>
          <p:nvPr/>
        </p:nvSpPr>
        <p:spPr>
          <a:xfrm>
            <a:off x="-20897" y="961697"/>
            <a:ext cx="2491741" cy="400069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cumin Pro" panose="020B0504020202020204"/>
                <a:sym typeface="Arial"/>
              </a:rPr>
              <a:t>Resort Aerial view</a:t>
            </a:r>
            <a:endParaRPr sz="2000" b="1" i="0" u="none" strike="noStrike" cap="none">
              <a:solidFill>
                <a:schemeClr val="lt1"/>
              </a:solidFill>
              <a:latin typeface="Acumin Pro" panose="020B0504020202020204"/>
              <a:sym typeface="Arial"/>
            </a:endParaRPr>
          </a:p>
        </p:txBody>
      </p:sp>
      <p:sp>
        <p:nvSpPr>
          <p:cNvPr id="3" name="Google Shape;534;p60">
            <a:extLst>
              <a:ext uri="{FF2B5EF4-FFF2-40B4-BE49-F238E27FC236}">
                <a16:creationId xmlns:a16="http://schemas.microsoft.com/office/drawing/2014/main" id="{1093A606-82CF-0E96-CE0E-DED578C89593}"/>
              </a:ext>
            </a:extLst>
          </p:cNvPr>
          <p:cNvSpPr txBox="1"/>
          <p:nvPr/>
        </p:nvSpPr>
        <p:spPr>
          <a:xfrm>
            <a:off x="9420225" y="5094006"/>
            <a:ext cx="2214849" cy="369291"/>
          </a:xfrm>
          <a:prstGeom prst="rect">
            <a:avLst/>
          </a:prstGeom>
          <a:solidFill>
            <a:srgbClr val="292929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umin Pro" panose="020B0504020202020204"/>
                <a:sym typeface="Arial"/>
              </a:rPr>
              <a:t>Shiv Vilas Resort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cumin Pro" panose="020B0504020202020204"/>
              <a:sym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C87AFB-CB7C-FE38-92C7-2287B2240FF0}"/>
              </a:ext>
            </a:extLst>
          </p:cNvPr>
          <p:cNvCxnSpPr>
            <a:cxnSpLocks/>
          </p:cNvCxnSpPr>
          <p:nvPr/>
        </p:nvCxnSpPr>
        <p:spPr>
          <a:xfrm flipH="1" flipV="1">
            <a:off x="8191502" y="4216402"/>
            <a:ext cx="1685923" cy="877604"/>
          </a:xfrm>
          <a:prstGeom prst="straightConnector1">
            <a:avLst/>
          </a:prstGeom>
          <a:ln w="53975"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467;p55">
            <a:extLst>
              <a:ext uri="{FF2B5EF4-FFF2-40B4-BE49-F238E27FC236}">
                <a16:creationId xmlns:a16="http://schemas.microsoft.com/office/drawing/2014/main" id="{C79F18B1-C21E-6855-05CE-BC6356402438}"/>
              </a:ext>
            </a:extLst>
          </p:cNvPr>
          <p:cNvSpPr/>
          <p:nvPr/>
        </p:nvSpPr>
        <p:spPr>
          <a:xfrm>
            <a:off x="219315" y="259692"/>
            <a:ext cx="938269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cumin Pro" panose="020B0504020202020204"/>
                <a:sym typeface="Arial"/>
              </a:rPr>
              <a:t>Mapping our location !</a:t>
            </a:r>
            <a:endParaRPr sz="1600">
              <a:latin typeface="Acumin Pro" panose="020B05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642001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2_DTDC Theme">
  <a:themeElements>
    <a:clrScheme name="Custom 1">
      <a:dk1>
        <a:srgbClr val="000000"/>
      </a:dk1>
      <a:lt1>
        <a:srgbClr val="FFFFFF"/>
      </a:lt1>
      <a:dk2>
        <a:srgbClr val="0E2C53"/>
      </a:dk2>
      <a:lt2>
        <a:srgbClr val="D7D7D7"/>
      </a:lt2>
      <a:accent1>
        <a:srgbClr val="DC0032"/>
      </a:accent1>
      <a:accent2>
        <a:srgbClr val="F2F2F2"/>
      </a:accent2>
      <a:accent3>
        <a:srgbClr val="41BCBC"/>
      </a:accent3>
      <a:accent4>
        <a:srgbClr val="3CA5E5"/>
      </a:accent4>
      <a:accent5>
        <a:srgbClr val="B652FF"/>
      </a:accent5>
      <a:accent6>
        <a:srgbClr val="509E2F"/>
      </a:accent6>
      <a:hlink>
        <a:srgbClr val="EA9000"/>
      </a:hlink>
      <a:folHlink>
        <a:srgbClr val="FDCD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TDC Theme">
  <a:themeElements>
    <a:clrScheme name="DTDC">
      <a:dk1>
        <a:srgbClr val="000000"/>
      </a:dk1>
      <a:lt1>
        <a:srgbClr val="FFFFFF"/>
      </a:lt1>
      <a:dk2>
        <a:srgbClr val="0E2C53"/>
      </a:dk2>
      <a:lt2>
        <a:srgbClr val="D7D7D7"/>
      </a:lt2>
      <a:accent1>
        <a:srgbClr val="DC0032"/>
      </a:accent1>
      <a:accent2>
        <a:srgbClr val="EA9000"/>
      </a:accent2>
      <a:accent3>
        <a:srgbClr val="41BCBC"/>
      </a:accent3>
      <a:accent4>
        <a:srgbClr val="3CA5E5"/>
      </a:accent4>
      <a:accent5>
        <a:srgbClr val="B652FF"/>
      </a:accent5>
      <a:accent6>
        <a:srgbClr val="509E2F"/>
      </a:accent6>
      <a:hlink>
        <a:srgbClr val="EA9000"/>
      </a:hlink>
      <a:folHlink>
        <a:srgbClr val="FDCD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352</Words>
  <Application>Microsoft Office PowerPoint</Application>
  <PresentationFormat>Widescreen</PresentationFormat>
  <Paragraphs>90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Acumin Pro</vt:lpstr>
      <vt:lpstr>Arial</vt:lpstr>
      <vt:lpstr>Calibri</vt:lpstr>
      <vt:lpstr>Noto Sans Symbols</vt:lpstr>
      <vt:lpstr>Wingdings</vt:lpstr>
      <vt:lpstr>2_DTDC Theme</vt:lpstr>
      <vt:lpstr>DTDC Theme</vt:lpstr>
      <vt:lpstr>PowerPoint Presentation</vt:lpstr>
      <vt:lpstr>PowerPoint Presentation</vt:lpstr>
      <vt:lpstr>How do we solve the end mile concerns?</vt:lpstr>
      <vt:lpstr>What if we knew the exact serviceable area?</vt:lpstr>
      <vt:lpstr>PowerPoint Presentation</vt:lpstr>
      <vt:lpstr>PowerPoint Presentation</vt:lpstr>
      <vt:lpstr>PowerPoint Presentation</vt:lpstr>
      <vt:lpstr>What if we can exactly mark the Shiv Vilas resort area in our DTDC system?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SAAMIRA YASMIN</cp:lastModifiedBy>
  <cp:revision>5</cp:revision>
  <dcterms:modified xsi:type="dcterms:W3CDTF">2024-12-01T08:51:18Z</dcterms:modified>
</cp:coreProperties>
</file>